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9" r:id="rId4"/>
    <p:sldId id="268" r:id="rId5"/>
    <p:sldId id="267" r:id="rId6"/>
    <p:sldId id="256" r:id="rId7"/>
    <p:sldId id="261" r:id="rId8"/>
    <p:sldId id="264" r:id="rId9"/>
    <p:sldId id="259" r:id="rId10"/>
    <p:sldId id="260" r:id="rId11"/>
    <p:sldId id="262" r:id="rId12"/>
    <p:sldId id="263" r:id="rId13"/>
    <p:sldId id="265" r:id="rId14"/>
    <p:sldId id="270" r:id="rId15"/>
    <p:sldId id="271" r:id="rId16"/>
  </p:sldIdLst>
  <p:sldSz cx="9906000" cy="6858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1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497" autoAdjust="0"/>
  </p:normalViewPr>
  <p:slideViewPr>
    <p:cSldViewPr snapToGrid="0" snapToObjects="1">
      <p:cViewPr varScale="1">
        <p:scale>
          <a:sx n="114" d="100"/>
          <a:sy n="114" d="100"/>
        </p:scale>
        <p:origin x="-120" y="-73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409B-5CD3-4B4F-A257-BD5707C37167}" type="datetimeFigureOut">
              <a:rPr lang="fr-FR" smtClean="0"/>
              <a:pPr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C9D-2663-2042-9925-4A19E0C00C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15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409B-5CD3-4B4F-A257-BD5707C37167}" type="datetimeFigureOut">
              <a:rPr lang="fr-FR" smtClean="0"/>
              <a:pPr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C9D-2663-2042-9925-4A19E0C00C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86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409B-5CD3-4B4F-A257-BD5707C37167}" type="datetimeFigureOut">
              <a:rPr lang="fr-FR" smtClean="0"/>
              <a:pPr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C9D-2663-2042-9925-4A19E0C00C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71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409B-5CD3-4B4F-A257-BD5707C37167}" type="datetimeFigureOut">
              <a:rPr lang="fr-FR" smtClean="0"/>
              <a:pPr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C9D-2663-2042-9925-4A19E0C00C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95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409B-5CD3-4B4F-A257-BD5707C37167}" type="datetimeFigureOut">
              <a:rPr lang="fr-FR" smtClean="0"/>
              <a:pPr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C9D-2663-2042-9925-4A19E0C00C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32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409B-5CD3-4B4F-A257-BD5707C37167}" type="datetimeFigureOut">
              <a:rPr lang="fr-FR" smtClean="0"/>
              <a:pPr/>
              <a:t>10/02/16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C9D-2663-2042-9925-4A19E0C00C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8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409B-5CD3-4B4F-A257-BD5707C37167}" type="datetimeFigureOut">
              <a:rPr lang="fr-FR" smtClean="0"/>
              <a:pPr/>
              <a:t>10/02/16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C9D-2663-2042-9925-4A19E0C00C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86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409B-5CD3-4B4F-A257-BD5707C37167}" type="datetimeFigureOut">
              <a:rPr lang="fr-FR" smtClean="0"/>
              <a:pPr/>
              <a:t>10/02/16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C9D-2663-2042-9925-4A19E0C00C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6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409B-5CD3-4B4F-A257-BD5707C37167}" type="datetimeFigureOut">
              <a:rPr lang="fr-FR" smtClean="0"/>
              <a:pPr/>
              <a:t>10/02/16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C9D-2663-2042-9925-4A19E0C00C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01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409B-5CD3-4B4F-A257-BD5707C37167}" type="datetimeFigureOut">
              <a:rPr lang="fr-FR" smtClean="0"/>
              <a:pPr/>
              <a:t>10/02/16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C9D-2663-2042-9925-4A19E0C00C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70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409B-5CD3-4B4F-A257-BD5707C37167}" type="datetimeFigureOut">
              <a:rPr lang="fr-FR" smtClean="0"/>
              <a:pPr/>
              <a:t>10/02/16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C9D-2663-2042-9925-4A19E0C00C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66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409B-5CD3-4B4F-A257-BD5707C37167}" type="datetimeFigureOut">
              <a:rPr lang="fr-FR" smtClean="0"/>
              <a:pPr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7AC9D-2663-2042-9925-4A19E0C00C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3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427107" y="2876330"/>
            <a:ext cx="3051786" cy="584776"/>
          </a:xfrm>
          <a:prstGeom prst="rect">
            <a:avLst/>
          </a:prstGeom>
          <a:solidFill>
            <a:srgbClr val="A61209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LA DÉMARCHE</a:t>
            </a:r>
            <a:endParaRPr lang="fr-FR" sz="3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010" y="3624520"/>
            <a:ext cx="9115980" cy="276999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entury Gothic"/>
                <a:cs typeface="Century Gothic"/>
              </a:rPr>
              <a:t>PIERRE WOLF – CHRISTOPHE GOUACHE</a:t>
            </a:r>
            <a:endParaRPr lang="fr-FR" sz="1200" dirty="0">
              <a:latin typeface="Century Gothic"/>
              <a:cs typeface="Century Goth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3780" y="6467578"/>
            <a:ext cx="9115980" cy="276999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/>
                <a:cs typeface="Century Gothic"/>
              </a:rPr>
              <a:t>DÉCEMBRE 2015 </a:t>
            </a:r>
            <a:r>
              <a:rPr lang="fr-FR" sz="1200" dirty="0" smtClean="0">
                <a:latin typeface="Century Gothic"/>
                <a:cs typeface="Century Gothic"/>
              </a:rPr>
              <a:t>– PIERRE WOLF – STRATEGIC DESIGN SCENARIOS</a:t>
            </a:r>
            <a:endParaRPr lang="fr-FR" sz="1200" dirty="0">
              <a:latin typeface="Century Gothic"/>
              <a:cs typeface="Century Gothic"/>
            </a:endParaRPr>
          </a:p>
        </p:txBody>
      </p:sp>
      <p:pic>
        <p:nvPicPr>
          <p:cNvPr id="2" name="Image 1" descr="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72" y="4192779"/>
            <a:ext cx="2539857" cy="1904893"/>
          </a:xfrm>
          <a:prstGeom prst="rect">
            <a:avLst/>
          </a:prstGeom>
        </p:spPr>
      </p:pic>
      <p:pic>
        <p:nvPicPr>
          <p:cNvPr id="9" name="Image 8" descr="header_UZC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13"/>
          <a:stretch/>
        </p:blipFill>
        <p:spPr>
          <a:xfrm>
            <a:off x="3348880" y="792266"/>
            <a:ext cx="3208241" cy="14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8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390150" y="2529025"/>
            <a:ext cx="905691" cy="11715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31797" y="267563"/>
            <a:ext cx="2056326" cy="369332"/>
          </a:xfrm>
          <a:prstGeom prst="rect">
            <a:avLst/>
          </a:prstGeom>
          <a:solidFill>
            <a:srgbClr val="A61209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CAPITALISATION</a:t>
            </a:r>
            <a:endParaRPr lang="fr-FR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359960" y="1115025"/>
            <a:ext cx="365726" cy="365726"/>
          </a:xfrm>
          <a:prstGeom prst="ellipse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4625930" y="1063498"/>
            <a:ext cx="415408" cy="482178"/>
          </a:xfrm>
          <a:custGeom>
            <a:avLst/>
            <a:gdLst>
              <a:gd name="connsiteX0" fmla="*/ 98445 w 551290"/>
              <a:gd name="connsiteY0" fmla="*/ 167358 h 639900"/>
              <a:gd name="connsiteX1" fmla="*/ 236267 w 551290"/>
              <a:gd name="connsiteY1" fmla="*/ 0 h 639900"/>
              <a:gd name="connsiteX2" fmla="*/ 551290 w 551290"/>
              <a:gd name="connsiteY2" fmla="*/ 39378 h 639900"/>
              <a:gd name="connsiteX3" fmla="*/ 452846 w 551290"/>
              <a:gd name="connsiteY3" fmla="*/ 334717 h 639900"/>
              <a:gd name="connsiteX4" fmla="*/ 88600 w 551290"/>
              <a:gd name="connsiteY4" fmla="*/ 639900 h 639900"/>
              <a:gd name="connsiteX5" fmla="*/ 0 w 551290"/>
              <a:gd name="connsiteY5" fmla="*/ 295338 h 639900"/>
              <a:gd name="connsiteX6" fmla="*/ 177200 w 551290"/>
              <a:gd name="connsiteY6" fmla="*/ 295338 h 639900"/>
              <a:gd name="connsiteX7" fmla="*/ 98445 w 551290"/>
              <a:gd name="connsiteY7" fmla="*/ 167358 h 6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290" h="639900">
                <a:moveTo>
                  <a:pt x="98445" y="167358"/>
                </a:moveTo>
                <a:lnTo>
                  <a:pt x="236267" y="0"/>
                </a:lnTo>
                <a:lnTo>
                  <a:pt x="551290" y="39378"/>
                </a:lnTo>
                <a:lnTo>
                  <a:pt x="452846" y="334717"/>
                </a:lnTo>
                <a:lnTo>
                  <a:pt x="88600" y="639900"/>
                </a:lnTo>
                <a:lnTo>
                  <a:pt x="0" y="295338"/>
                </a:lnTo>
                <a:lnTo>
                  <a:pt x="177200" y="295338"/>
                </a:lnTo>
                <a:lnTo>
                  <a:pt x="98445" y="167358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2909741" y="1102876"/>
            <a:ext cx="374089" cy="354406"/>
          </a:xfrm>
          <a:custGeom>
            <a:avLst/>
            <a:gdLst>
              <a:gd name="connsiteX0" fmla="*/ 0 w 374089"/>
              <a:gd name="connsiteY0" fmla="*/ 147669 h 354406"/>
              <a:gd name="connsiteX1" fmla="*/ 137822 w 374089"/>
              <a:gd name="connsiteY1" fmla="*/ 0 h 354406"/>
              <a:gd name="connsiteX2" fmla="*/ 344556 w 374089"/>
              <a:gd name="connsiteY2" fmla="*/ 0 h 354406"/>
              <a:gd name="connsiteX3" fmla="*/ 374089 w 374089"/>
              <a:gd name="connsiteY3" fmla="*/ 118135 h 354406"/>
              <a:gd name="connsiteX4" fmla="*/ 374089 w 374089"/>
              <a:gd name="connsiteY4" fmla="*/ 295338 h 354406"/>
              <a:gd name="connsiteX5" fmla="*/ 196889 w 374089"/>
              <a:gd name="connsiteY5" fmla="*/ 354406 h 354406"/>
              <a:gd name="connsiteX6" fmla="*/ 78755 w 374089"/>
              <a:gd name="connsiteY6" fmla="*/ 305183 h 354406"/>
              <a:gd name="connsiteX7" fmla="*/ 0 w 374089"/>
              <a:gd name="connsiteY7" fmla="*/ 147669 h 35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089" h="354406">
                <a:moveTo>
                  <a:pt x="0" y="147669"/>
                </a:moveTo>
                <a:lnTo>
                  <a:pt x="137822" y="0"/>
                </a:lnTo>
                <a:lnTo>
                  <a:pt x="344556" y="0"/>
                </a:lnTo>
                <a:lnTo>
                  <a:pt x="374089" y="118135"/>
                </a:lnTo>
                <a:lnTo>
                  <a:pt x="374089" y="295338"/>
                </a:lnTo>
                <a:lnTo>
                  <a:pt x="196889" y="354406"/>
                </a:lnTo>
                <a:lnTo>
                  <a:pt x="78755" y="305183"/>
                </a:lnTo>
                <a:lnTo>
                  <a:pt x="0" y="147669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11" name="Forme libre 10"/>
          <p:cNvSpPr/>
          <p:nvPr/>
        </p:nvSpPr>
        <p:spPr>
          <a:xfrm rot="17617670">
            <a:off x="6349683" y="1063497"/>
            <a:ext cx="462690" cy="383940"/>
          </a:xfrm>
          <a:custGeom>
            <a:avLst/>
            <a:gdLst>
              <a:gd name="connsiteX0" fmla="*/ 49223 w 462690"/>
              <a:gd name="connsiteY0" fmla="*/ 177203 h 383940"/>
              <a:gd name="connsiteX1" fmla="*/ 157512 w 462690"/>
              <a:gd name="connsiteY1" fmla="*/ 19689 h 383940"/>
              <a:gd name="connsiteX2" fmla="*/ 275646 w 462690"/>
              <a:gd name="connsiteY2" fmla="*/ 0 h 383940"/>
              <a:gd name="connsiteX3" fmla="*/ 423313 w 462690"/>
              <a:gd name="connsiteY3" fmla="*/ 39378 h 383940"/>
              <a:gd name="connsiteX4" fmla="*/ 452846 w 462690"/>
              <a:gd name="connsiteY4" fmla="*/ 118135 h 383940"/>
              <a:gd name="connsiteX5" fmla="*/ 462690 w 462690"/>
              <a:gd name="connsiteY5" fmla="*/ 226426 h 383940"/>
              <a:gd name="connsiteX6" fmla="*/ 403624 w 462690"/>
              <a:gd name="connsiteY6" fmla="*/ 364251 h 383940"/>
              <a:gd name="connsiteX7" fmla="*/ 196890 w 462690"/>
              <a:gd name="connsiteY7" fmla="*/ 383940 h 383940"/>
              <a:gd name="connsiteX8" fmla="*/ 98445 w 462690"/>
              <a:gd name="connsiteY8" fmla="*/ 226426 h 383940"/>
              <a:gd name="connsiteX9" fmla="*/ 0 w 462690"/>
              <a:gd name="connsiteY9" fmla="*/ 196892 h 383940"/>
              <a:gd name="connsiteX10" fmla="*/ 0 w 462690"/>
              <a:gd name="connsiteY10" fmla="*/ 196892 h 383940"/>
              <a:gd name="connsiteX11" fmla="*/ 49223 w 462690"/>
              <a:gd name="connsiteY11" fmla="*/ 177203 h 3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690" h="383940">
                <a:moveTo>
                  <a:pt x="49223" y="177203"/>
                </a:moveTo>
                <a:lnTo>
                  <a:pt x="157512" y="19689"/>
                </a:lnTo>
                <a:lnTo>
                  <a:pt x="275646" y="0"/>
                </a:lnTo>
                <a:lnTo>
                  <a:pt x="423313" y="39378"/>
                </a:lnTo>
                <a:lnTo>
                  <a:pt x="452846" y="118135"/>
                </a:lnTo>
                <a:lnTo>
                  <a:pt x="462690" y="226426"/>
                </a:lnTo>
                <a:lnTo>
                  <a:pt x="403624" y="364251"/>
                </a:lnTo>
                <a:lnTo>
                  <a:pt x="196890" y="383940"/>
                </a:lnTo>
                <a:lnTo>
                  <a:pt x="98445" y="226426"/>
                </a:lnTo>
                <a:lnTo>
                  <a:pt x="0" y="196892"/>
                </a:lnTo>
                <a:lnTo>
                  <a:pt x="0" y="196892"/>
                </a:lnTo>
                <a:lnTo>
                  <a:pt x="49223" y="177203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12" name="Forme libre 11"/>
          <p:cNvSpPr/>
          <p:nvPr/>
        </p:nvSpPr>
        <p:spPr>
          <a:xfrm rot="19696032">
            <a:off x="7924385" y="1171466"/>
            <a:ext cx="413468" cy="452852"/>
          </a:xfrm>
          <a:custGeom>
            <a:avLst/>
            <a:gdLst>
              <a:gd name="connsiteX0" fmla="*/ 39378 w 413468"/>
              <a:gd name="connsiteY0" fmla="*/ 265804 h 452852"/>
              <a:gd name="connsiteX1" fmla="*/ 59067 w 413468"/>
              <a:gd name="connsiteY1" fmla="*/ 98446 h 452852"/>
              <a:gd name="connsiteX2" fmla="*/ 206734 w 413468"/>
              <a:gd name="connsiteY2" fmla="*/ 0 h 452852"/>
              <a:gd name="connsiteX3" fmla="*/ 413468 w 413468"/>
              <a:gd name="connsiteY3" fmla="*/ 108291 h 452852"/>
              <a:gd name="connsiteX4" fmla="*/ 344557 w 413468"/>
              <a:gd name="connsiteY4" fmla="*/ 315027 h 452852"/>
              <a:gd name="connsiteX5" fmla="*/ 137823 w 413468"/>
              <a:gd name="connsiteY5" fmla="*/ 452852 h 452852"/>
              <a:gd name="connsiteX6" fmla="*/ 0 w 413468"/>
              <a:gd name="connsiteY6" fmla="*/ 344561 h 452852"/>
              <a:gd name="connsiteX7" fmla="*/ 39378 w 413468"/>
              <a:gd name="connsiteY7" fmla="*/ 265804 h 45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468" h="452852">
                <a:moveTo>
                  <a:pt x="39378" y="265804"/>
                </a:moveTo>
                <a:lnTo>
                  <a:pt x="59067" y="98446"/>
                </a:lnTo>
                <a:lnTo>
                  <a:pt x="206734" y="0"/>
                </a:lnTo>
                <a:lnTo>
                  <a:pt x="413468" y="108291"/>
                </a:lnTo>
                <a:lnTo>
                  <a:pt x="344557" y="315027"/>
                </a:lnTo>
                <a:lnTo>
                  <a:pt x="137823" y="452852"/>
                </a:lnTo>
                <a:lnTo>
                  <a:pt x="0" y="344561"/>
                </a:lnTo>
                <a:lnTo>
                  <a:pt x="39378" y="265804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725686" y="1480751"/>
            <a:ext cx="1886528" cy="89813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283830" y="1544855"/>
            <a:ext cx="930361" cy="83403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4768247" y="1544855"/>
            <a:ext cx="127310" cy="83403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5322233" y="1544855"/>
            <a:ext cx="1090537" cy="83403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891269" y="1480751"/>
            <a:ext cx="1944931" cy="89813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302035" y="2622548"/>
            <a:ext cx="905691" cy="11715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390150" y="2711149"/>
            <a:ext cx="729459" cy="462696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/>
          <p:cNvCxnSpPr/>
          <p:nvPr/>
        </p:nvCxnSpPr>
        <p:spPr>
          <a:xfrm>
            <a:off x="4380628" y="3296903"/>
            <a:ext cx="748505" cy="0"/>
          </a:xfrm>
          <a:prstGeom prst="line">
            <a:avLst/>
          </a:prstGeom>
          <a:ln w="190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380628" y="3395349"/>
            <a:ext cx="748505" cy="0"/>
          </a:xfrm>
          <a:prstGeom prst="line">
            <a:avLst/>
          </a:prstGeom>
          <a:ln w="190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380628" y="3483950"/>
            <a:ext cx="748505" cy="0"/>
          </a:xfrm>
          <a:prstGeom prst="line">
            <a:avLst/>
          </a:prstGeom>
          <a:ln w="190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380628" y="3582396"/>
            <a:ext cx="748505" cy="0"/>
          </a:xfrm>
          <a:prstGeom prst="line">
            <a:avLst/>
          </a:prstGeom>
          <a:ln w="190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380628" y="3670998"/>
            <a:ext cx="748505" cy="0"/>
          </a:xfrm>
          <a:prstGeom prst="line">
            <a:avLst/>
          </a:prstGeom>
          <a:ln w="190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767930" y="3870530"/>
            <a:ext cx="197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entury Gothic"/>
                <a:cs typeface="Century Gothic"/>
              </a:rPr>
              <a:t>Articles de blog</a:t>
            </a:r>
            <a:endParaRPr lang="fr-FR" sz="1400" b="1" dirty="0">
              <a:latin typeface="Century Gothic"/>
              <a:cs typeface="Century Gothic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77512" y="3022253"/>
            <a:ext cx="2378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/>
                <a:cs typeface="Century Gothic"/>
              </a:rPr>
              <a:t>Chaque module fait l’objet d’un post de blog publié directement à la fin de chaque module.</a:t>
            </a:r>
            <a:br>
              <a:rPr lang="fr-FR" sz="1600" dirty="0" smtClean="0">
                <a:latin typeface="Century Gothic"/>
                <a:cs typeface="Century Gothic"/>
              </a:rPr>
            </a:br>
            <a:r>
              <a:rPr lang="fr-FR" sz="1600" dirty="0" smtClean="0">
                <a:latin typeface="Century Gothic"/>
                <a:cs typeface="Century Gothic"/>
              </a:rPr>
              <a:t>Il est rédigé par les étudiants eux-mêmes accompagnés des coordinateurs.</a:t>
            </a:r>
            <a:endParaRPr lang="fr-FR" sz="1600" b="1" dirty="0">
              <a:latin typeface="Century Gothic"/>
              <a:cs typeface="Century Gothic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963464" y="3296903"/>
            <a:ext cx="2378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/>
                <a:cs typeface="Century Gothic"/>
              </a:rPr>
              <a:t>Il contient 5-15 lignes, des photos du module et des vidéos.</a:t>
            </a:r>
            <a:endParaRPr lang="fr-FR" sz="1600" b="1" dirty="0">
              <a:latin typeface="Century Gothic"/>
              <a:cs typeface="Century Gothic"/>
            </a:endParaRPr>
          </a:p>
        </p:txBody>
      </p:sp>
      <p:pic>
        <p:nvPicPr>
          <p:cNvPr id="27" name="Image 26" descr="Capture d’écran 2016-02-10 à 15.08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06" y="4537872"/>
            <a:ext cx="2710502" cy="187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4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7129" y="267563"/>
            <a:ext cx="1209698" cy="369332"/>
          </a:xfrm>
          <a:prstGeom prst="rect">
            <a:avLst/>
          </a:prstGeom>
          <a:solidFill>
            <a:srgbClr val="A61209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LE BLOG</a:t>
            </a:r>
            <a:endParaRPr lang="fr-FR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7512" y="787527"/>
            <a:ext cx="88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entury Gothic"/>
                <a:cs typeface="Century Gothic"/>
              </a:rPr>
              <a:t>http://</a:t>
            </a:r>
            <a:r>
              <a:rPr lang="fr-FR" sz="1600" dirty="0" err="1">
                <a:latin typeface="Century Gothic"/>
                <a:cs typeface="Century Gothic"/>
              </a:rPr>
              <a:t>www.sustainable-everyday-project.net</a:t>
            </a:r>
            <a:r>
              <a:rPr lang="fr-FR" sz="1600" dirty="0">
                <a:latin typeface="Century Gothic"/>
                <a:cs typeface="Century Gothic"/>
              </a:rPr>
              <a:t>/</a:t>
            </a:r>
            <a:r>
              <a:rPr lang="fr-FR" sz="1600" dirty="0" err="1">
                <a:latin typeface="Century Gothic"/>
                <a:cs typeface="Century Gothic"/>
              </a:rPr>
              <a:t>uzc</a:t>
            </a:r>
            <a:r>
              <a:rPr lang="fr-FR" sz="1600" dirty="0">
                <a:latin typeface="Century Gothic"/>
                <a:cs typeface="Century Gothic"/>
              </a:rPr>
              <a:t>/</a:t>
            </a:r>
            <a:endParaRPr lang="fr-FR" sz="1600" b="1" dirty="0">
              <a:latin typeface="Century Gothic"/>
              <a:cs typeface="Century Gothic"/>
            </a:endParaRPr>
          </a:p>
        </p:txBody>
      </p:sp>
      <p:pic>
        <p:nvPicPr>
          <p:cNvPr id="2" name="Image 1" descr="Capture d’écran 2016-02-10 à 15.08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7" y="1311756"/>
            <a:ext cx="8020602" cy="55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7127" y="267563"/>
            <a:ext cx="3168749" cy="369332"/>
          </a:xfrm>
          <a:prstGeom prst="rect">
            <a:avLst/>
          </a:prstGeom>
          <a:solidFill>
            <a:srgbClr val="A61209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ÉTUDIANTS AMBASSADEURS</a:t>
            </a:r>
            <a:endParaRPr lang="fr-FR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414137" y="2436437"/>
            <a:ext cx="1096132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911792" y="2271383"/>
            <a:ext cx="365726" cy="365726"/>
          </a:xfrm>
          <a:prstGeom prst="ellipse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305780" y="2436437"/>
            <a:ext cx="1096132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240133" y="2436437"/>
            <a:ext cx="1096132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7126127" y="2436437"/>
            <a:ext cx="1096132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08046" y="3610044"/>
            <a:ext cx="52766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entury Gothic"/>
                <a:cs typeface="Century Gothic"/>
              </a:rPr>
              <a:t>ÉTUDIANTS</a:t>
            </a:r>
          </a:p>
          <a:p>
            <a:r>
              <a:rPr lang="fr-FR" sz="1600" b="1" dirty="0" smtClean="0">
                <a:latin typeface="Century Gothic"/>
                <a:cs typeface="Century Gothic"/>
              </a:rPr>
              <a:t>AMBASSADEURS</a:t>
            </a:r>
            <a:endParaRPr lang="fr-FR" sz="1600" b="1" dirty="0">
              <a:latin typeface="Century Gothic"/>
              <a:cs typeface="Century Gothic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4625930" y="2219856"/>
            <a:ext cx="415408" cy="482178"/>
          </a:xfrm>
          <a:custGeom>
            <a:avLst/>
            <a:gdLst>
              <a:gd name="connsiteX0" fmla="*/ 98445 w 551290"/>
              <a:gd name="connsiteY0" fmla="*/ 167358 h 639900"/>
              <a:gd name="connsiteX1" fmla="*/ 236267 w 551290"/>
              <a:gd name="connsiteY1" fmla="*/ 0 h 639900"/>
              <a:gd name="connsiteX2" fmla="*/ 551290 w 551290"/>
              <a:gd name="connsiteY2" fmla="*/ 39378 h 639900"/>
              <a:gd name="connsiteX3" fmla="*/ 452846 w 551290"/>
              <a:gd name="connsiteY3" fmla="*/ 334717 h 639900"/>
              <a:gd name="connsiteX4" fmla="*/ 88600 w 551290"/>
              <a:gd name="connsiteY4" fmla="*/ 639900 h 639900"/>
              <a:gd name="connsiteX5" fmla="*/ 0 w 551290"/>
              <a:gd name="connsiteY5" fmla="*/ 295338 h 639900"/>
              <a:gd name="connsiteX6" fmla="*/ 177200 w 551290"/>
              <a:gd name="connsiteY6" fmla="*/ 295338 h 639900"/>
              <a:gd name="connsiteX7" fmla="*/ 98445 w 551290"/>
              <a:gd name="connsiteY7" fmla="*/ 167358 h 6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290" h="639900">
                <a:moveTo>
                  <a:pt x="98445" y="167358"/>
                </a:moveTo>
                <a:lnTo>
                  <a:pt x="236267" y="0"/>
                </a:lnTo>
                <a:lnTo>
                  <a:pt x="551290" y="39378"/>
                </a:lnTo>
                <a:lnTo>
                  <a:pt x="452846" y="334717"/>
                </a:lnTo>
                <a:lnTo>
                  <a:pt x="88600" y="639900"/>
                </a:lnTo>
                <a:lnTo>
                  <a:pt x="0" y="295338"/>
                </a:lnTo>
                <a:lnTo>
                  <a:pt x="177200" y="295338"/>
                </a:lnTo>
                <a:lnTo>
                  <a:pt x="98445" y="167358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2736762" y="2259234"/>
            <a:ext cx="374089" cy="354406"/>
          </a:xfrm>
          <a:custGeom>
            <a:avLst/>
            <a:gdLst>
              <a:gd name="connsiteX0" fmla="*/ 0 w 374089"/>
              <a:gd name="connsiteY0" fmla="*/ 147669 h 354406"/>
              <a:gd name="connsiteX1" fmla="*/ 137822 w 374089"/>
              <a:gd name="connsiteY1" fmla="*/ 0 h 354406"/>
              <a:gd name="connsiteX2" fmla="*/ 344556 w 374089"/>
              <a:gd name="connsiteY2" fmla="*/ 0 h 354406"/>
              <a:gd name="connsiteX3" fmla="*/ 374089 w 374089"/>
              <a:gd name="connsiteY3" fmla="*/ 118135 h 354406"/>
              <a:gd name="connsiteX4" fmla="*/ 374089 w 374089"/>
              <a:gd name="connsiteY4" fmla="*/ 295338 h 354406"/>
              <a:gd name="connsiteX5" fmla="*/ 196889 w 374089"/>
              <a:gd name="connsiteY5" fmla="*/ 354406 h 354406"/>
              <a:gd name="connsiteX6" fmla="*/ 78755 w 374089"/>
              <a:gd name="connsiteY6" fmla="*/ 305183 h 354406"/>
              <a:gd name="connsiteX7" fmla="*/ 0 w 374089"/>
              <a:gd name="connsiteY7" fmla="*/ 147669 h 35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089" h="354406">
                <a:moveTo>
                  <a:pt x="0" y="147669"/>
                </a:moveTo>
                <a:lnTo>
                  <a:pt x="137822" y="0"/>
                </a:lnTo>
                <a:lnTo>
                  <a:pt x="344556" y="0"/>
                </a:lnTo>
                <a:lnTo>
                  <a:pt x="374089" y="118135"/>
                </a:lnTo>
                <a:lnTo>
                  <a:pt x="374089" y="295338"/>
                </a:lnTo>
                <a:lnTo>
                  <a:pt x="196889" y="354406"/>
                </a:lnTo>
                <a:lnTo>
                  <a:pt x="78755" y="305183"/>
                </a:lnTo>
                <a:lnTo>
                  <a:pt x="0" y="147669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13" name="Forme libre 12"/>
          <p:cNvSpPr/>
          <p:nvPr/>
        </p:nvSpPr>
        <p:spPr>
          <a:xfrm rot="17617670">
            <a:off x="6487507" y="2219856"/>
            <a:ext cx="462690" cy="383940"/>
          </a:xfrm>
          <a:custGeom>
            <a:avLst/>
            <a:gdLst>
              <a:gd name="connsiteX0" fmla="*/ 49223 w 462690"/>
              <a:gd name="connsiteY0" fmla="*/ 177203 h 383940"/>
              <a:gd name="connsiteX1" fmla="*/ 157512 w 462690"/>
              <a:gd name="connsiteY1" fmla="*/ 19689 h 383940"/>
              <a:gd name="connsiteX2" fmla="*/ 275646 w 462690"/>
              <a:gd name="connsiteY2" fmla="*/ 0 h 383940"/>
              <a:gd name="connsiteX3" fmla="*/ 423313 w 462690"/>
              <a:gd name="connsiteY3" fmla="*/ 39378 h 383940"/>
              <a:gd name="connsiteX4" fmla="*/ 452846 w 462690"/>
              <a:gd name="connsiteY4" fmla="*/ 118135 h 383940"/>
              <a:gd name="connsiteX5" fmla="*/ 462690 w 462690"/>
              <a:gd name="connsiteY5" fmla="*/ 226426 h 383940"/>
              <a:gd name="connsiteX6" fmla="*/ 403624 w 462690"/>
              <a:gd name="connsiteY6" fmla="*/ 364251 h 383940"/>
              <a:gd name="connsiteX7" fmla="*/ 196890 w 462690"/>
              <a:gd name="connsiteY7" fmla="*/ 383940 h 383940"/>
              <a:gd name="connsiteX8" fmla="*/ 98445 w 462690"/>
              <a:gd name="connsiteY8" fmla="*/ 226426 h 383940"/>
              <a:gd name="connsiteX9" fmla="*/ 0 w 462690"/>
              <a:gd name="connsiteY9" fmla="*/ 196892 h 383940"/>
              <a:gd name="connsiteX10" fmla="*/ 0 w 462690"/>
              <a:gd name="connsiteY10" fmla="*/ 196892 h 383940"/>
              <a:gd name="connsiteX11" fmla="*/ 49223 w 462690"/>
              <a:gd name="connsiteY11" fmla="*/ 177203 h 3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690" h="383940">
                <a:moveTo>
                  <a:pt x="49223" y="177203"/>
                </a:moveTo>
                <a:lnTo>
                  <a:pt x="157512" y="19689"/>
                </a:lnTo>
                <a:lnTo>
                  <a:pt x="275646" y="0"/>
                </a:lnTo>
                <a:lnTo>
                  <a:pt x="423313" y="39378"/>
                </a:lnTo>
                <a:lnTo>
                  <a:pt x="452846" y="118135"/>
                </a:lnTo>
                <a:lnTo>
                  <a:pt x="462690" y="226426"/>
                </a:lnTo>
                <a:lnTo>
                  <a:pt x="403624" y="364251"/>
                </a:lnTo>
                <a:lnTo>
                  <a:pt x="196890" y="383940"/>
                </a:lnTo>
                <a:lnTo>
                  <a:pt x="98445" y="226426"/>
                </a:lnTo>
                <a:lnTo>
                  <a:pt x="0" y="196892"/>
                </a:lnTo>
                <a:lnTo>
                  <a:pt x="0" y="196892"/>
                </a:lnTo>
                <a:lnTo>
                  <a:pt x="49223" y="177203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14" name="Forme libre 13"/>
          <p:cNvSpPr/>
          <p:nvPr/>
        </p:nvSpPr>
        <p:spPr>
          <a:xfrm rot="19696032">
            <a:off x="8330135" y="2197818"/>
            <a:ext cx="413468" cy="452852"/>
          </a:xfrm>
          <a:custGeom>
            <a:avLst/>
            <a:gdLst>
              <a:gd name="connsiteX0" fmla="*/ 39378 w 413468"/>
              <a:gd name="connsiteY0" fmla="*/ 265804 h 452852"/>
              <a:gd name="connsiteX1" fmla="*/ 59067 w 413468"/>
              <a:gd name="connsiteY1" fmla="*/ 98446 h 452852"/>
              <a:gd name="connsiteX2" fmla="*/ 206734 w 413468"/>
              <a:gd name="connsiteY2" fmla="*/ 0 h 452852"/>
              <a:gd name="connsiteX3" fmla="*/ 413468 w 413468"/>
              <a:gd name="connsiteY3" fmla="*/ 108291 h 452852"/>
              <a:gd name="connsiteX4" fmla="*/ 344557 w 413468"/>
              <a:gd name="connsiteY4" fmla="*/ 315027 h 452852"/>
              <a:gd name="connsiteX5" fmla="*/ 137823 w 413468"/>
              <a:gd name="connsiteY5" fmla="*/ 452852 h 452852"/>
              <a:gd name="connsiteX6" fmla="*/ 0 w 413468"/>
              <a:gd name="connsiteY6" fmla="*/ 344561 h 452852"/>
              <a:gd name="connsiteX7" fmla="*/ 39378 w 413468"/>
              <a:gd name="connsiteY7" fmla="*/ 265804 h 45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468" h="452852">
                <a:moveTo>
                  <a:pt x="39378" y="265804"/>
                </a:moveTo>
                <a:lnTo>
                  <a:pt x="59067" y="98446"/>
                </a:lnTo>
                <a:lnTo>
                  <a:pt x="206734" y="0"/>
                </a:lnTo>
                <a:lnTo>
                  <a:pt x="413468" y="108291"/>
                </a:lnTo>
                <a:lnTo>
                  <a:pt x="344557" y="315027"/>
                </a:lnTo>
                <a:lnTo>
                  <a:pt x="137823" y="452852"/>
                </a:lnTo>
                <a:lnTo>
                  <a:pt x="0" y="344561"/>
                </a:lnTo>
                <a:lnTo>
                  <a:pt x="39378" y="265804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grpSp>
        <p:nvGrpSpPr>
          <p:cNvPr id="18" name="Grouper 17"/>
          <p:cNvGrpSpPr/>
          <p:nvPr/>
        </p:nvGrpSpPr>
        <p:grpSpPr>
          <a:xfrm>
            <a:off x="2802799" y="3256170"/>
            <a:ext cx="258324" cy="826947"/>
            <a:chOff x="1949205" y="4262715"/>
            <a:chExt cx="341357" cy="1092752"/>
          </a:xfrm>
        </p:grpSpPr>
        <p:sp>
          <p:nvSpPr>
            <p:cNvPr id="16" name="Forme libre 15"/>
            <p:cNvSpPr/>
            <p:nvPr/>
          </p:nvSpPr>
          <p:spPr>
            <a:xfrm>
              <a:off x="1949205" y="4636810"/>
              <a:ext cx="341357" cy="718657"/>
            </a:xfrm>
            <a:custGeom>
              <a:avLst/>
              <a:gdLst>
                <a:gd name="connsiteX0" fmla="*/ 0 w 374090"/>
                <a:gd name="connsiteY0" fmla="*/ 767880 h 787569"/>
                <a:gd name="connsiteX1" fmla="*/ 19689 w 374090"/>
                <a:gd name="connsiteY1" fmla="*/ 196892 h 787569"/>
                <a:gd name="connsiteX2" fmla="*/ 137823 w 374090"/>
                <a:gd name="connsiteY2" fmla="*/ 29534 h 787569"/>
                <a:gd name="connsiteX3" fmla="*/ 315024 w 374090"/>
                <a:gd name="connsiteY3" fmla="*/ 0 h 787569"/>
                <a:gd name="connsiteX4" fmla="*/ 374090 w 374090"/>
                <a:gd name="connsiteY4" fmla="*/ 324872 h 787569"/>
                <a:gd name="connsiteX5" fmla="*/ 364246 w 374090"/>
                <a:gd name="connsiteY5" fmla="*/ 787569 h 7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90" h="787569">
                  <a:moveTo>
                    <a:pt x="0" y="767880"/>
                  </a:moveTo>
                  <a:lnTo>
                    <a:pt x="19689" y="196892"/>
                  </a:lnTo>
                  <a:lnTo>
                    <a:pt x="137823" y="29534"/>
                  </a:lnTo>
                  <a:lnTo>
                    <a:pt x="315024" y="0"/>
                  </a:lnTo>
                  <a:lnTo>
                    <a:pt x="374090" y="324872"/>
                  </a:lnTo>
                  <a:lnTo>
                    <a:pt x="364246" y="787569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2037806" y="4262715"/>
              <a:ext cx="187045" cy="265805"/>
            </a:xfrm>
            <a:custGeom>
              <a:avLst/>
              <a:gdLst>
                <a:gd name="connsiteX0" fmla="*/ 177200 w 187045"/>
                <a:gd name="connsiteY0" fmla="*/ 236271 h 265805"/>
                <a:gd name="connsiteX1" fmla="*/ 59067 w 187045"/>
                <a:gd name="connsiteY1" fmla="*/ 265805 h 265805"/>
                <a:gd name="connsiteX2" fmla="*/ 0 w 187045"/>
                <a:gd name="connsiteY2" fmla="*/ 137825 h 265805"/>
                <a:gd name="connsiteX3" fmla="*/ 68911 w 187045"/>
                <a:gd name="connsiteY3" fmla="*/ 0 h 265805"/>
                <a:gd name="connsiteX4" fmla="*/ 187045 w 187045"/>
                <a:gd name="connsiteY4" fmla="*/ 9845 h 265805"/>
                <a:gd name="connsiteX5" fmla="*/ 177200 w 187045"/>
                <a:gd name="connsiteY5" fmla="*/ 236271 h 26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5" h="265805">
                  <a:moveTo>
                    <a:pt x="177200" y="236271"/>
                  </a:moveTo>
                  <a:lnTo>
                    <a:pt x="59067" y="265805"/>
                  </a:lnTo>
                  <a:lnTo>
                    <a:pt x="0" y="137825"/>
                  </a:lnTo>
                  <a:lnTo>
                    <a:pt x="68911" y="0"/>
                  </a:lnTo>
                  <a:lnTo>
                    <a:pt x="187045" y="9845"/>
                  </a:lnTo>
                  <a:lnTo>
                    <a:pt x="177200" y="23627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5" name="Connecteur droit avec flèche 24"/>
          <p:cNvCxnSpPr/>
          <p:nvPr/>
        </p:nvCxnSpPr>
        <p:spPr>
          <a:xfrm>
            <a:off x="2947593" y="2730375"/>
            <a:ext cx="0" cy="370676"/>
          </a:xfrm>
          <a:prstGeom prst="straightConnector1">
            <a:avLst/>
          </a:prstGeom>
          <a:ln>
            <a:prstDash val="dot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3209298" y="2835247"/>
            <a:ext cx="1416632" cy="935238"/>
          </a:xfrm>
          <a:prstGeom prst="straightConnector1">
            <a:avLst/>
          </a:prstGeom>
          <a:ln>
            <a:prstDash val="dot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863552" y="2694292"/>
            <a:ext cx="3378396" cy="0"/>
          </a:xfrm>
          <a:prstGeom prst="straightConnector1">
            <a:avLst/>
          </a:prstGeom>
          <a:ln>
            <a:prstDash val="dot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ouper 36"/>
          <p:cNvGrpSpPr/>
          <p:nvPr/>
        </p:nvGrpSpPr>
        <p:grpSpPr>
          <a:xfrm>
            <a:off x="4605228" y="3256170"/>
            <a:ext cx="258324" cy="826947"/>
            <a:chOff x="1949205" y="4262715"/>
            <a:chExt cx="341357" cy="1092752"/>
          </a:xfrm>
        </p:grpSpPr>
        <p:sp>
          <p:nvSpPr>
            <p:cNvPr id="38" name="Forme libre 37"/>
            <p:cNvSpPr/>
            <p:nvPr/>
          </p:nvSpPr>
          <p:spPr>
            <a:xfrm>
              <a:off x="1949205" y="4636810"/>
              <a:ext cx="341357" cy="718657"/>
            </a:xfrm>
            <a:custGeom>
              <a:avLst/>
              <a:gdLst>
                <a:gd name="connsiteX0" fmla="*/ 0 w 374090"/>
                <a:gd name="connsiteY0" fmla="*/ 767880 h 787569"/>
                <a:gd name="connsiteX1" fmla="*/ 19689 w 374090"/>
                <a:gd name="connsiteY1" fmla="*/ 196892 h 787569"/>
                <a:gd name="connsiteX2" fmla="*/ 137823 w 374090"/>
                <a:gd name="connsiteY2" fmla="*/ 29534 h 787569"/>
                <a:gd name="connsiteX3" fmla="*/ 315024 w 374090"/>
                <a:gd name="connsiteY3" fmla="*/ 0 h 787569"/>
                <a:gd name="connsiteX4" fmla="*/ 374090 w 374090"/>
                <a:gd name="connsiteY4" fmla="*/ 324872 h 787569"/>
                <a:gd name="connsiteX5" fmla="*/ 364246 w 374090"/>
                <a:gd name="connsiteY5" fmla="*/ 787569 h 7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90" h="787569">
                  <a:moveTo>
                    <a:pt x="0" y="767880"/>
                  </a:moveTo>
                  <a:lnTo>
                    <a:pt x="19689" y="196892"/>
                  </a:lnTo>
                  <a:lnTo>
                    <a:pt x="137823" y="29534"/>
                  </a:lnTo>
                  <a:lnTo>
                    <a:pt x="315024" y="0"/>
                  </a:lnTo>
                  <a:lnTo>
                    <a:pt x="374090" y="324872"/>
                  </a:lnTo>
                  <a:lnTo>
                    <a:pt x="364246" y="787569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Forme libre 38"/>
            <p:cNvSpPr/>
            <p:nvPr/>
          </p:nvSpPr>
          <p:spPr>
            <a:xfrm>
              <a:off x="2037806" y="4262715"/>
              <a:ext cx="187045" cy="265805"/>
            </a:xfrm>
            <a:custGeom>
              <a:avLst/>
              <a:gdLst>
                <a:gd name="connsiteX0" fmla="*/ 177200 w 187045"/>
                <a:gd name="connsiteY0" fmla="*/ 236271 h 265805"/>
                <a:gd name="connsiteX1" fmla="*/ 59067 w 187045"/>
                <a:gd name="connsiteY1" fmla="*/ 265805 h 265805"/>
                <a:gd name="connsiteX2" fmla="*/ 0 w 187045"/>
                <a:gd name="connsiteY2" fmla="*/ 137825 h 265805"/>
                <a:gd name="connsiteX3" fmla="*/ 68911 w 187045"/>
                <a:gd name="connsiteY3" fmla="*/ 0 h 265805"/>
                <a:gd name="connsiteX4" fmla="*/ 187045 w 187045"/>
                <a:gd name="connsiteY4" fmla="*/ 9845 h 265805"/>
                <a:gd name="connsiteX5" fmla="*/ 177200 w 187045"/>
                <a:gd name="connsiteY5" fmla="*/ 236271 h 26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5" h="265805">
                  <a:moveTo>
                    <a:pt x="177200" y="236271"/>
                  </a:moveTo>
                  <a:lnTo>
                    <a:pt x="59067" y="265805"/>
                  </a:lnTo>
                  <a:lnTo>
                    <a:pt x="0" y="137825"/>
                  </a:lnTo>
                  <a:lnTo>
                    <a:pt x="68911" y="0"/>
                  </a:lnTo>
                  <a:lnTo>
                    <a:pt x="187045" y="9845"/>
                  </a:lnTo>
                  <a:lnTo>
                    <a:pt x="177200" y="23627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0" name="Connecteur droit avec flèche 39"/>
          <p:cNvCxnSpPr/>
          <p:nvPr/>
        </p:nvCxnSpPr>
        <p:spPr>
          <a:xfrm>
            <a:off x="4750022" y="2730375"/>
            <a:ext cx="0" cy="370676"/>
          </a:xfrm>
          <a:prstGeom prst="straightConnector1">
            <a:avLst/>
          </a:prstGeom>
          <a:ln>
            <a:prstDash val="dot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Grouper 40"/>
          <p:cNvGrpSpPr/>
          <p:nvPr/>
        </p:nvGrpSpPr>
        <p:grpSpPr>
          <a:xfrm>
            <a:off x="6564278" y="3256170"/>
            <a:ext cx="258324" cy="826947"/>
            <a:chOff x="1949205" y="4262715"/>
            <a:chExt cx="341357" cy="1092752"/>
          </a:xfrm>
        </p:grpSpPr>
        <p:sp>
          <p:nvSpPr>
            <p:cNvPr id="42" name="Forme libre 41"/>
            <p:cNvSpPr/>
            <p:nvPr/>
          </p:nvSpPr>
          <p:spPr>
            <a:xfrm>
              <a:off x="1949205" y="4636810"/>
              <a:ext cx="341357" cy="718657"/>
            </a:xfrm>
            <a:custGeom>
              <a:avLst/>
              <a:gdLst>
                <a:gd name="connsiteX0" fmla="*/ 0 w 374090"/>
                <a:gd name="connsiteY0" fmla="*/ 767880 h 787569"/>
                <a:gd name="connsiteX1" fmla="*/ 19689 w 374090"/>
                <a:gd name="connsiteY1" fmla="*/ 196892 h 787569"/>
                <a:gd name="connsiteX2" fmla="*/ 137823 w 374090"/>
                <a:gd name="connsiteY2" fmla="*/ 29534 h 787569"/>
                <a:gd name="connsiteX3" fmla="*/ 315024 w 374090"/>
                <a:gd name="connsiteY3" fmla="*/ 0 h 787569"/>
                <a:gd name="connsiteX4" fmla="*/ 374090 w 374090"/>
                <a:gd name="connsiteY4" fmla="*/ 324872 h 787569"/>
                <a:gd name="connsiteX5" fmla="*/ 364246 w 374090"/>
                <a:gd name="connsiteY5" fmla="*/ 787569 h 7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90" h="787569">
                  <a:moveTo>
                    <a:pt x="0" y="767880"/>
                  </a:moveTo>
                  <a:lnTo>
                    <a:pt x="19689" y="196892"/>
                  </a:lnTo>
                  <a:lnTo>
                    <a:pt x="137823" y="29534"/>
                  </a:lnTo>
                  <a:lnTo>
                    <a:pt x="315024" y="0"/>
                  </a:lnTo>
                  <a:lnTo>
                    <a:pt x="374090" y="324872"/>
                  </a:lnTo>
                  <a:lnTo>
                    <a:pt x="364246" y="787569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2037806" y="4262715"/>
              <a:ext cx="187045" cy="265805"/>
            </a:xfrm>
            <a:custGeom>
              <a:avLst/>
              <a:gdLst>
                <a:gd name="connsiteX0" fmla="*/ 177200 w 187045"/>
                <a:gd name="connsiteY0" fmla="*/ 236271 h 265805"/>
                <a:gd name="connsiteX1" fmla="*/ 59067 w 187045"/>
                <a:gd name="connsiteY1" fmla="*/ 265805 h 265805"/>
                <a:gd name="connsiteX2" fmla="*/ 0 w 187045"/>
                <a:gd name="connsiteY2" fmla="*/ 137825 h 265805"/>
                <a:gd name="connsiteX3" fmla="*/ 68911 w 187045"/>
                <a:gd name="connsiteY3" fmla="*/ 0 h 265805"/>
                <a:gd name="connsiteX4" fmla="*/ 187045 w 187045"/>
                <a:gd name="connsiteY4" fmla="*/ 9845 h 265805"/>
                <a:gd name="connsiteX5" fmla="*/ 177200 w 187045"/>
                <a:gd name="connsiteY5" fmla="*/ 236271 h 26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5" h="265805">
                  <a:moveTo>
                    <a:pt x="177200" y="236271"/>
                  </a:moveTo>
                  <a:lnTo>
                    <a:pt x="59067" y="265805"/>
                  </a:lnTo>
                  <a:lnTo>
                    <a:pt x="0" y="137825"/>
                  </a:lnTo>
                  <a:lnTo>
                    <a:pt x="68911" y="0"/>
                  </a:lnTo>
                  <a:lnTo>
                    <a:pt x="187045" y="9845"/>
                  </a:lnTo>
                  <a:lnTo>
                    <a:pt x="177200" y="23627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4" name="Connecteur droit avec flèche 43"/>
          <p:cNvCxnSpPr/>
          <p:nvPr/>
        </p:nvCxnSpPr>
        <p:spPr>
          <a:xfrm>
            <a:off x="6709072" y="2730375"/>
            <a:ext cx="0" cy="370676"/>
          </a:xfrm>
          <a:prstGeom prst="straightConnector1">
            <a:avLst/>
          </a:prstGeom>
          <a:ln>
            <a:prstDash val="dot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5041338" y="2835247"/>
            <a:ext cx="1416632" cy="935238"/>
          </a:xfrm>
          <a:prstGeom prst="straightConnector1">
            <a:avLst/>
          </a:prstGeom>
          <a:ln>
            <a:prstDash val="dot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6908695" y="2835247"/>
            <a:ext cx="1416632" cy="935238"/>
          </a:xfrm>
          <a:prstGeom prst="straightConnector1">
            <a:avLst/>
          </a:prstGeom>
          <a:ln>
            <a:prstDash val="dot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08046" y="4845949"/>
            <a:ext cx="9121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Century Gothic"/>
                <a:cs typeface="Century Gothic"/>
              </a:rPr>
              <a:t>Les étudiants </a:t>
            </a:r>
            <a:r>
              <a:rPr lang="fr-FR" sz="1600" dirty="0">
                <a:latin typeface="Century Gothic"/>
                <a:cs typeface="Century Gothic"/>
              </a:rPr>
              <a:t>particulièrement intéressés par cette démarche de </a:t>
            </a:r>
            <a:r>
              <a:rPr lang="fr-FR" sz="1600" dirty="0" err="1">
                <a:latin typeface="Century Gothic"/>
                <a:cs typeface="Century Gothic"/>
              </a:rPr>
              <a:t>co</a:t>
            </a:r>
            <a:r>
              <a:rPr lang="fr-FR" sz="1600" dirty="0">
                <a:latin typeface="Century Gothic"/>
                <a:cs typeface="Century Gothic"/>
              </a:rPr>
              <a:t>-design et par les enjeux de la TRI/UZC </a:t>
            </a:r>
            <a:r>
              <a:rPr lang="fr-FR" sz="1600" dirty="0" smtClean="0">
                <a:latin typeface="Century Gothic"/>
                <a:cs typeface="Century Gothic"/>
              </a:rPr>
              <a:t>deviennent les « ambassadeurs » de la caravane UZC et on leur propose </a:t>
            </a:r>
            <a:r>
              <a:rPr lang="fr-FR" sz="1600" dirty="0">
                <a:latin typeface="Century Gothic"/>
                <a:cs typeface="Century Gothic"/>
              </a:rPr>
              <a:t>d'accompagner, sur tout ou partie, la suite de la </a:t>
            </a:r>
            <a:r>
              <a:rPr lang="fr-FR" sz="1600" dirty="0" smtClean="0">
                <a:latin typeface="Century Gothic"/>
                <a:cs typeface="Century Gothic"/>
              </a:rPr>
              <a:t>caravane (</a:t>
            </a:r>
            <a:r>
              <a:rPr lang="fr-FR" sz="1600" dirty="0" err="1" smtClean="0">
                <a:latin typeface="Century Gothic"/>
                <a:cs typeface="Century Gothic"/>
              </a:rPr>
              <a:t>co</a:t>
            </a:r>
            <a:r>
              <a:rPr lang="fr-FR" sz="1600" dirty="0" smtClean="0">
                <a:latin typeface="Century Gothic"/>
                <a:cs typeface="Century Gothic"/>
              </a:rPr>
              <a:t>-animation des modules + animation du blog). </a:t>
            </a:r>
            <a:endParaRPr lang="fr-FR" sz="1600" dirty="0">
              <a:latin typeface="Century Gothic"/>
              <a:cs typeface="Century Gothic"/>
            </a:endParaRPr>
          </a:p>
        </p:txBody>
      </p:sp>
      <p:grpSp>
        <p:nvGrpSpPr>
          <p:cNvPr id="49" name="Grouper 48"/>
          <p:cNvGrpSpPr/>
          <p:nvPr/>
        </p:nvGrpSpPr>
        <p:grpSpPr>
          <a:xfrm>
            <a:off x="4401912" y="3357011"/>
            <a:ext cx="258324" cy="826947"/>
            <a:chOff x="1949205" y="4262715"/>
            <a:chExt cx="341357" cy="1092752"/>
          </a:xfrm>
        </p:grpSpPr>
        <p:sp>
          <p:nvSpPr>
            <p:cNvPr id="50" name="Forme libre 49"/>
            <p:cNvSpPr/>
            <p:nvPr/>
          </p:nvSpPr>
          <p:spPr>
            <a:xfrm>
              <a:off x="1949205" y="4636810"/>
              <a:ext cx="341357" cy="718657"/>
            </a:xfrm>
            <a:custGeom>
              <a:avLst/>
              <a:gdLst>
                <a:gd name="connsiteX0" fmla="*/ 0 w 374090"/>
                <a:gd name="connsiteY0" fmla="*/ 767880 h 787569"/>
                <a:gd name="connsiteX1" fmla="*/ 19689 w 374090"/>
                <a:gd name="connsiteY1" fmla="*/ 196892 h 787569"/>
                <a:gd name="connsiteX2" fmla="*/ 137823 w 374090"/>
                <a:gd name="connsiteY2" fmla="*/ 29534 h 787569"/>
                <a:gd name="connsiteX3" fmla="*/ 315024 w 374090"/>
                <a:gd name="connsiteY3" fmla="*/ 0 h 787569"/>
                <a:gd name="connsiteX4" fmla="*/ 374090 w 374090"/>
                <a:gd name="connsiteY4" fmla="*/ 324872 h 787569"/>
                <a:gd name="connsiteX5" fmla="*/ 364246 w 374090"/>
                <a:gd name="connsiteY5" fmla="*/ 787569 h 7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90" h="787569">
                  <a:moveTo>
                    <a:pt x="0" y="767880"/>
                  </a:moveTo>
                  <a:lnTo>
                    <a:pt x="19689" y="196892"/>
                  </a:lnTo>
                  <a:lnTo>
                    <a:pt x="137823" y="29534"/>
                  </a:lnTo>
                  <a:lnTo>
                    <a:pt x="315024" y="0"/>
                  </a:lnTo>
                  <a:lnTo>
                    <a:pt x="374090" y="324872"/>
                  </a:lnTo>
                  <a:lnTo>
                    <a:pt x="364246" y="787569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Forme libre 50"/>
            <p:cNvSpPr/>
            <p:nvPr/>
          </p:nvSpPr>
          <p:spPr>
            <a:xfrm>
              <a:off x="2037806" y="4262715"/>
              <a:ext cx="187045" cy="265805"/>
            </a:xfrm>
            <a:custGeom>
              <a:avLst/>
              <a:gdLst>
                <a:gd name="connsiteX0" fmla="*/ 177200 w 187045"/>
                <a:gd name="connsiteY0" fmla="*/ 236271 h 265805"/>
                <a:gd name="connsiteX1" fmla="*/ 59067 w 187045"/>
                <a:gd name="connsiteY1" fmla="*/ 265805 h 265805"/>
                <a:gd name="connsiteX2" fmla="*/ 0 w 187045"/>
                <a:gd name="connsiteY2" fmla="*/ 137825 h 265805"/>
                <a:gd name="connsiteX3" fmla="*/ 68911 w 187045"/>
                <a:gd name="connsiteY3" fmla="*/ 0 h 265805"/>
                <a:gd name="connsiteX4" fmla="*/ 187045 w 187045"/>
                <a:gd name="connsiteY4" fmla="*/ 9845 h 265805"/>
                <a:gd name="connsiteX5" fmla="*/ 177200 w 187045"/>
                <a:gd name="connsiteY5" fmla="*/ 236271 h 26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5" h="265805">
                  <a:moveTo>
                    <a:pt x="177200" y="236271"/>
                  </a:moveTo>
                  <a:lnTo>
                    <a:pt x="59067" y="265805"/>
                  </a:lnTo>
                  <a:lnTo>
                    <a:pt x="0" y="137825"/>
                  </a:lnTo>
                  <a:lnTo>
                    <a:pt x="68911" y="0"/>
                  </a:lnTo>
                  <a:lnTo>
                    <a:pt x="187045" y="9845"/>
                  </a:lnTo>
                  <a:lnTo>
                    <a:pt x="177200" y="23627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Grouper 51"/>
          <p:cNvGrpSpPr/>
          <p:nvPr/>
        </p:nvGrpSpPr>
        <p:grpSpPr>
          <a:xfrm>
            <a:off x="4813824" y="3357011"/>
            <a:ext cx="258324" cy="826947"/>
            <a:chOff x="1949205" y="4262715"/>
            <a:chExt cx="341357" cy="1092752"/>
          </a:xfrm>
        </p:grpSpPr>
        <p:sp>
          <p:nvSpPr>
            <p:cNvPr id="53" name="Forme libre 52"/>
            <p:cNvSpPr/>
            <p:nvPr/>
          </p:nvSpPr>
          <p:spPr>
            <a:xfrm>
              <a:off x="1949205" y="4636810"/>
              <a:ext cx="341357" cy="718657"/>
            </a:xfrm>
            <a:custGeom>
              <a:avLst/>
              <a:gdLst>
                <a:gd name="connsiteX0" fmla="*/ 0 w 374090"/>
                <a:gd name="connsiteY0" fmla="*/ 767880 h 787569"/>
                <a:gd name="connsiteX1" fmla="*/ 19689 w 374090"/>
                <a:gd name="connsiteY1" fmla="*/ 196892 h 787569"/>
                <a:gd name="connsiteX2" fmla="*/ 137823 w 374090"/>
                <a:gd name="connsiteY2" fmla="*/ 29534 h 787569"/>
                <a:gd name="connsiteX3" fmla="*/ 315024 w 374090"/>
                <a:gd name="connsiteY3" fmla="*/ 0 h 787569"/>
                <a:gd name="connsiteX4" fmla="*/ 374090 w 374090"/>
                <a:gd name="connsiteY4" fmla="*/ 324872 h 787569"/>
                <a:gd name="connsiteX5" fmla="*/ 364246 w 374090"/>
                <a:gd name="connsiteY5" fmla="*/ 787569 h 7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90" h="787569">
                  <a:moveTo>
                    <a:pt x="0" y="767880"/>
                  </a:moveTo>
                  <a:lnTo>
                    <a:pt x="19689" y="196892"/>
                  </a:lnTo>
                  <a:lnTo>
                    <a:pt x="137823" y="29534"/>
                  </a:lnTo>
                  <a:lnTo>
                    <a:pt x="315024" y="0"/>
                  </a:lnTo>
                  <a:lnTo>
                    <a:pt x="374090" y="324872"/>
                  </a:lnTo>
                  <a:lnTo>
                    <a:pt x="364246" y="787569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Forme libre 53"/>
            <p:cNvSpPr/>
            <p:nvPr/>
          </p:nvSpPr>
          <p:spPr>
            <a:xfrm>
              <a:off x="2037806" y="4262715"/>
              <a:ext cx="187045" cy="265805"/>
            </a:xfrm>
            <a:custGeom>
              <a:avLst/>
              <a:gdLst>
                <a:gd name="connsiteX0" fmla="*/ 177200 w 187045"/>
                <a:gd name="connsiteY0" fmla="*/ 236271 h 265805"/>
                <a:gd name="connsiteX1" fmla="*/ 59067 w 187045"/>
                <a:gd name="connsiteY1" fmla="*/ 265805 h 265805"/>
                <a:gd name="connsiteX2" fmla="*/ 0 w 187045"/>
                <a:gd name="connsiteY2" fmla="*/ 137825 h 265805"/>
                <a:gd name="connsiteX3" fmla="*/ 68911 w 187045"/>
                <a:gd name="connsiteY3" fmla="*/ 0 h 265805"/>
                <a:gd name="connsiteX4" fmla="*/ 187045 w 187045"/>
                <a:gd name="connsiteY4" fmla="*/ 9845 h 265805"/>
                <a:gd name="connsiteX5" fmla="*/ 177200 w 187045"/>
                <a:gd name="connsiteY5" fmla="*/ 236271 h 26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5" h="265805">
                  <a:moveTo>
                    <a:pt x="177200" y="236271"/>
                  </a:moveTo>
                  <a:lnTo>
                    <a:pt x="59067" y="265805"/>
                  </a:lnTo>
                  <a:lnTo>
                    <a:pt x="0" y="137825"/>
                  </a:lnTo>
                  <a:lnTo>
                    <a:pt x="68911" y="0"/>
                  </a:lnTo>
                  <a:lnTo>
                    <a:pt x="187045" y="9845"/>
                  </a:lnTo>
                  <a:lnTo>
                    <a:pt x="177200" y="23627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r 54"/>
          <p:cNvGrpSpPr/>
          <p:nvPr/>
        </p:nvGrpSpPr>
        <p:grpSpPr>
          <a:xfrm>
            <a:off x="6779533" y="3322687"/>
            <a:ext cx="258324" cy="826947"/>
            <a:chOff x="1949205" y="4262715"/>
            <a:chExt cx="341357" cy="1092752"/>
          </a:xfrm>
        </p:grpSpPr>
        <p:sp>
          <p:nvSpPr>
            <p:cNvPr id="56" name="Forme libre 55"/>
            <p:cNvSpPr/>
            <p:nvPr/>
          </p:nvSpPr>
          <p:spPr>
            <a:xfrm>
              <a:off x="1949205" y="4636810"/>
              <a:ext cx="341357" cy="718657"/>
            </a:xfrm>
            <a:custGeom>
              <a:avLst/>
              <a:gdLst>
                <a:gd name="connsiteX0" fmla="*/ 0 w 374090"/>
                <a:gd name="connsiteY0" fmla="*/ 767880 h 787569"/>
                <a:gd name="connsiteX1" fmla="*/ 19689 w 374090"/>
                <a:gd name="connsiteY1" fmla="*/ 196892 h 787569"/>
                <a:gd name="connsiteX2" fmla="*/ 137823 w 374090"/>
                <a:gd name="connsiteY2" fmla="*/ 29534 h 787569"/>
                <a:gd name="connsiteX3" fmla="*/ 315024 w 374090"/>
                <a:gd name="connsiteY3" fmla="*/ 0 h 787569"/>
                <a:gd name="connsiteX4" fmla="*/ 374090 w 374090"/>
                <a:gd name="connsiteY4" fmla="*/ 324872 h 787569"/>
                <a:gd name="connsiteX5" fmla="*/ 364246 w 374090"/>
                <a:gd name="connsiteY5" fmla="*/ 787569 h 7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90" h="787569">
                  <a:moveTo>
                    <a:pt x="0" y="767880"/>
                  </a:moveTo>
                  <a:lnTo>
                    <a:pt x="19689" y="196892"/>
                  </a:lnTo>
                  <a:lnTo>
                    <a:pt x="137823" y="29534"/>
                  </a:lnTo>
                  <a:lnTo>
                    <a:pt x="315024" y="0"/>
                  </a:lnTo>
                  <a:lnTo>
                    <a:pt x="374090" y="324872"/>
                  </a:lnTo>
                  <a:lnTo>
                    <a:pt x="364246" y="787569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Forme libre 56"/>
            <p:cNvSpPr/>
            <p:nvPr/>
          </p:nvSpPr>
          <p:spPr>
            <a:xfrm>
              <a:off x="2037806" y="4262715"/>
              <a:ext cx="187045" cy="265805"/>
            </a:xfrm>
            <a:custGeom>
              <a:avLst/>
              <a:gdLst>
                <a:gd name="connsiteX0" fmla="*/ 177200 w 187045"/>
                <a:gd name="connsiteY0" fmla="*/ 236271 h 265805"/>
                <a:gd name="connsiteX1" fmla="*/ 59067 w 187045"/>
                <a:gd name="connsiteY1" fmla="*/ 265805 h 265805"/>
                <a:gd name="connsiteX2" fmla="*/ 0 w 187045"/>
                <a:gd name="connsiteY2" fmla="*/ 137825 h 265805"/>
                <a:gd name="connsiteX3" fmla="*/ 68911 w 187045"/>
                <a:gd name="connsiteY3" fmla="*/ 0 h 265805"/>
                <a:gd name="connsiteX4" fmla="*/ 187045 w 187045"/>
                <a:gd name="connsiteY4" fmla="*/ 9845 h 265805"/>
                <a:gd name="connsiteX5" fmla="*/ 177200 w 187045"/>
                <a:gd name="connsiteY5" fmla="*/ 236271 h 26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5" h="265805">
                  <a:moveTo>
                    <a:pt x="177200" y="236271"/>
                  </a:moveTo>
                  <a:lnTo>
                    <a:pt x="59067" y="265805"/>
                  </a:lnTo>
                  <a:lnTo>
                    <a:pt x="0" y="137825"/>
                  </a:lnTo>
                  <a:lnTo>
                    <a:pt x="68911" y="0"/>
                  </a:lnTo>
                  <a:lnTo>
                    <a:pt x="187045" y="9845"/>
                  </a:lnTo>
                  <a:lnTo>
                    <a:pt x="177200" y="23627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8" name="Grouper 57"/>
          <p:cNvGrpSpPr/>
          <p:nvPr/>
        </p:nvGrpSpPr>
        <p:grpSpPr>
          <a:xfrm>
            <a:off x="6344125" y="3322687"/>
            <a:ext cx="258324" cy="826947"/>
            <a:chOff x="1949205" y="4262715"/>
            <a:chExt cx="341357" cy="1092752"/>
          </a:xfrm>
        </p:grpSpPr>
        <p:sp>
          <p:nvSpPr>
            <p:cNvPr id="59" name="Forme libre 58"/>
            <p:cNvSpPr/>
            <p:nvPr/>
          </p:nvSpPr>
          <p:spPr>
            <a:xfrm>
              <a:off x="1949205" y="4636810"/>
              <a:ext cx="341357" cy="718657"/>
            </a:xfrm>
            <a:custGeom>
              <a:avLst/>
              <a:gdLst>
                <a:gd name="connsiteX0" fmla="*/ 0 w 374090"/>
                <a:gd name="connsiteY0" fmla="*/ 767880 h 787569"/>
                <a:gd name="connsiteX1" fmla="*/ 19689 w 374090"/>
                <a:gd name="connsiteY1" fmla="*/ 196892 h 787569"/>
                <a:gd name="connsiteX2" fmla="*/ 137823 w 374090"/>
                <a:gd name="connsiteY2" fmla="*/ 29534 h 787569"/>
                <a:gd name="connsiteX3" fmla="*/ 315024 w 374090"/>
                <a:gd name="connsiteY3" fmla="*/ 0 h 787569"/>
                <a:gd name="connsiteX4" fmla="*/ 374090 w 374090"/>
                <a:gd name="connsiteY4" fmla="*/ 324872 h 787569"/>
                <a:gd name="connsiteX5" fmla="*/ 364246 w 374090"/>
                <a:gd name="connsiteY5" fmla="*/ 787569 h 7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90" h="787569">
                  <a:moveTo>
                    <a:pt x="0" y="767880"/>
                  </a:moveTo>
                  <a:lnTo>
                    <a:pt x="19689" y="196892"/>
                  </a:lnTo>
                  <a:lnTo>
                    <a:pt x="137823" y="29534"/>
                  </a:lnTo>
                  <a:lnTo>
                    <a:pt x="315024" y="0"/>
                  </a:lnTo>
                  <a:lnTo>
                    <a:pt x="374090" y="324872"/>
                  </a:lnTo>
                  <a:lnTo>
                    <a:pt x="364246" y="787569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Forme libre 59"/>
            <p:cNvSpPr/>
            <p:nvPr/>
          </p:nvSpPr>
          <p:spPr>
            <a:xfrm>
              <a:off x="2037806" y="4262715"/>
              <a:ext cx="187045" cy="265805"/>
            </a:xfrm>
            <a:custGeom>
              <a:avLst/>
              <a:gdLst>
                <a:gd name="connsiteX0" fmla="*/ 177200 w 187045"/>
                <a:gd name="connsiteY0" fmla="*/ 236271 h 265805"/>
                <a:gd name="connsiteX1" fmla="*/ 59067 w 187045"/>
                <a:gd name="connsiteY1" fmla="*/ 265805 h 265805"/>
                <a:gd name="connsiteX2" fmla="*/ 0 w 187045"/>
                <a:gd name="connsiteY2" fmla="*/ 137825 h 265805"/>
                <a:gd name="connsiteX3" fmla="*/ 68911 w 187045"/>
                <a:gd name="connsiteY3" fmla="*/ 0 h 265805"/>
                <a:gd name="connsiteX4" fmla="*/ 187045 w 187045"/>
                <a:gd name="connsiteY4" fmla="*/ 9845 h 265805"/>
                <a:gd name="connsiteX5" fmla="*/ 177200 w 187045"/>
                <a:gd name="connsiteY5" fmla="*/ 236271 h 26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5" h="265805">
                  <a:moveTo>
                    <a:pt x="177200" y="236271"/>
                  </a:moveTo>
                  <a:lnTo>
                    <a:pt x="59067" y="265805"/>
                  </a:lnTo>
                  <a:lnTo>
                    <a:pt x="0" y="137825"/>
                  </a:lnTo>
                  <a:lnTo>
                    <a:pt x="68911" y="0"/>
                  </a:lnTo>
                  <a:lnTo>
                    <a:pt x="187045" y="9845"/>
                  </a:lnTo>
                  <a:lnTo>
                    <a:pt x="177200" y="23627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1" name="Grouper 60"/>
          <p:cNvGrpSpPr/>
          <p:nvPr/>
        </p:nvGrpSpPr>
        <p:grpSpPr>
          <a:xfrm>
            <a:off x="6450748" y="3494303"/>
            <a:ext cx="258324" cy="826947"/>
            <a:chOff x="1949205" y="4262715"/>
            <a:chExt cx="341357" cy="1092752"/>
          </a:xfrm>
        </p:grpSpPr>
        <p:sp>
          <p:nvSpPr>
            <p:cNvPr id="62" name="Forme libre 61"/>
            <p:cNvSpPr/>
            <p:nvPr/>
          </p:nvSpPr>
          <p:spPr>
            <a:xfrm>
              <a:off x="1949205" y="4636810"/>
              <a:ext cx="341357" cy="718657"/>
            </a:xfrm>
            <a:custGeom>
              <a:avLst/>
              <a:gdLst>
                <a:gd name="connsiteX0" fmla="*/ 0 w 374090"/>
                <a:gd name="connsiteY0" fmla="*/ 767880 h 787569"/>
                <a:gd name="connsiteX1" fmla="*/ 19689 w 374090"/>
                <a:gd name="connsiteY1" fmla="*/ 196892 h 787569"/>
                <a:gd name="connsiteX2" fmla="*/ 137823 w 374090"/>
                <a:gd name="connsiteY2" fmla="*/ 29534 h 787569"/>
                <a:gd name="connsiteX3" fmla="*/ 315024 w 374090"/>
                <a:gd name="connsiteY3" fmla="*/ 0 h 787569"/>
                <a:gd name="connsiteX4" fmla="*/ 374090 w 374090"/>
                <a:gd name="connsiteY4" fmla="*/ 324872 h 787569"/>
                <a:gd name="connsiteX5" fmla="*/ 364246 w 374090"/>
                <a:gd name="connsiteY5" fmla="*/ 787569 h 7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90" h="787569">
                  <a:moveTo>
                    <a:pt x="0" y="767880"/>
                  </a:moveTo>
                  <a:lnTo>
                    <a:pt x="19689" y="196892"/>
                  </a:lnTo>
                  <a:lnTo>
                    <a:pt x="137823" y="29534"/>
                  </a:lnTo>
                  <a:lnTo>
                    <a:pt x="315024" y="0"/>
                  </a:lnTo>
                  <a:lnTo>
                    <a:pt x="374090" y="324872"/>
                  </a:lnTo>
                  <a:lnTo>
                    <a:pt x="364246" y="787569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Forme libre 62"/>
            <p:cNvSpPr/>
            <p:nvPr/>
          </p:nvSpPr>
          <p:spPr>
            <a:xfrm>
              <a:off x="2037806" y="4262715"/>
              <a:ext cx="187045" cy="265805"/>
            </a:xfrm>
            <a:custGeom>
              <a:avLst/>
              <a:gdLst>
                <a:gd name="connsiteX0" fmla="*/ 177200 w 187045"/>
                <a:gd name="connsiteY0" fmla="*/ 236271 h 265805"/>
                <a:gd name="connsiteX1" fmla="*/ 59067 w 187045"/>
                <a:gd name="connsiteY1" fmla="*/ 265805 h 265805"/>
                <a:gd name="connsiteX2" fmla="*/ 0 w 187045"/>
                <a:gd name="connsiteY2" fmla="*/ 137825 h 265805"/>
                <a:gd name="connsiteX3" fmla="*/ 68911 w 187045"/>
                <a:gd name="connsiteY3" fmla="*/ 0 h 265805"/>
                <a:gd name="connsiteX4" fmla="*/ 187045 w 187045"/>
                <a:gd name="connsiteY4" fmla="*/ 9845 h 265805"/>
                <a:gd name="connsiteX5" fmla="*/ 177200 w 187045"/>
                <a:gd name="connsiteY5" fmla="*/ 236271 h 26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5" h="265805">
                  <a:moveTo>
                    <a:pt x="177200" y="236271"/>
                  </a:moveTo>
                  <a:lnTo>
                    <a:pt x="59067" y="265805"/>
                  </a:lnTo>
                  <a:lnTo>
                    <a:pt x="0" y="137825"/>
                  </a:lnTo>
                  <a:lnTo>
                    <a:pt x="68911" y="0"/>
                  </a:lnTo>
                  <a:lnTo>
                    <a:pt x="187045" y="9845"/>
                  </a:lnTo>
                  <a:lnTo>
                    <a:pt x="177200" y="23627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Grouper 69"/>
          <p:cNvGrpSpPr/>
          <p:nvPr/>
        </p:nvGrpSpPr>
        <p:grpSpPr>
          <a:xfrm>
            <a:off x="8338136" y="3125795"/>
            <a:ext cx="258324" cy="826947"/>
            <a:chOff x="1949205" y="4262715"/>
            <a:chExt cx="341357" cy="1092752"/>
          </a:xfrm>
        </p:grpSpPr>
        <p:sp>
          <p:nvSpPr>
            <p:cNvPr id="71" name="Forme libre 70"/>
            <p:cNvSpPr/>
            <p:nvPr/>
          </p:nvSpPr>
          <p:spPr>
            <a:xfrm>
              <a:off x="1949205" y="4636810"/>
              <a:ext cx="341357" cy="718657"/>
            </a:xfrm>
            <a:custGeom>
              <a:avLst/>
              <a:gdLst>
                <a:gd name="connsiteX0" fmla="*/ 0 w 374090"/>
                <a:gd name="connsiteY0" fmla="*/ 767880 h 787569"/>
                <a:gd name="connsiteX1" fmla="*/ 19689 w 374090"/>
                <a:gd name="connsiteY1" fmla="*/ 196892 h 787569"/>
                <a:gd name="connsiteX2" fmla="*/ 137823 w 374090"/>
                <a:gd name="connsiteY2" fmla="*/ 29534 h 787569"/>
                <a:gd name="connsiteX3" fmla="*/ 315024 w 374090"/>
                <a:gd name="connsiteY3" fmla="*/ 0 h 787569"/>
                <a:gd name="connsiteX4" fmla="*/ 374090 w 374090"/>
                <a:gd name="connsiteY4" fmla="*/ 324872 h 787569"/>
                <a:gd name="connsiteX5" fmla="*/ 364246 w 374090"/>
                <a:gd name="connsiteY5" fmla="*/ 787569 h 7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90" h="787569">
                  <a:moveTo>
                    <a:pt x="0" y="767880"/>
                  </a:moveTo>
                  <a:lnTo>
                    <a:pt x="19689" y="196892"/>
                  </a:lnTo>
                  <a:lnTo>
                    <a:pt x="137823" y="29534"/>
                  </a:lnTo>
                  <a:lnTo>
                    <a:pt x="315024" y="0"/>
                  </a:lnTo>
                  <a:lnTo>
                    <a:pt x="374090" y="324872"/>
                  </a:lnTo>
                  <a:lnTo>
                    <a:pt x="364246" y="787569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Forme libre 71"/>
            <p:cNvSpPr/>
            <p:nvPr/>
          </p:nvSpPr>
          <p:spPr>
            <a:xfrm>
              <a:off x="2037806" y="4262715"/>
              <a:ext cx="187045" cy="265805"/>
            </a:xfrm>
            <a:custGeom>
              <a:avLst/>
              <a:gdLst>
                <a:gd name="connsiteX0" fmla="*/ 177200 w 187045"/>
                <a:gd name="connsiteY0" fmla="*/ 236271 h 265805"/>
                <a:gd name="connsiteX1" fmla="*/ 59067 w 187045"/>
                <a:gd name="connsiteY1" fmla="*/ 265805 h 265805"/>
                <a:gd name="connsiteX2" fmla="*/ 0 w 187045"/>
                <a:gd name="connsiteY2" fmla="*/ 137825 h 265805"/>
                <a:gd name="connsiteX3" fmla="*/ 68911 w 187045"/>
                <a:gd name="connsiteY3" fmla="*/ 0 h 265805"/>
                <a:gd name="connsiteX4" fmla="*/ 187045 w 187045"/>
                <a:gd name="connsiteY4" fmla="*/ 9845 h 265805"/>
                <a:gd name="connsiteX5" fmla="*/ 177200 w 187045"/>
                <a:gd name="connsiteY5" fmla="*/ 236271 h 26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5" h="265805">
                  <a:moveTo>
                    <a:pt x="177200" y="236271"/>
                  </a:moveTo>
                  <a:lnTo>
                    <a:pt x="59067" y="265805"/>
                  </a:lnTo>
                  <a:lnTo>
                    <a:pt x="0" y="137825"/>
                  </a:lnTo>
                  <a:lnTo>
                    <a:pt x="68911" y="0"/>
                  </a:lnTo>
                  <a:lnTo>
                    <a:pt x="187045" y="9845"/>
                  </a:lnTo>
                  <a:lnTo>
                    <a:pt x="177200" y="23627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r 72"/>
          <p:cNvGrpSpPr/>
          <p:nvPr/>
        </p:nvGrpSpPr>
        <p:grpSpPr>
          <a:xfrm>
            <a:off x="8553391" y="3192312"/>
            <a:ext cx="258324" cy="826947"/>
            <a:chOff x="1949205" y="4262715"/>
            <a:chExt cx="341357" cy="1092752"/>
          </a:xfrm>
        </p:grpSpPr>
        <p:sp>
          <p:nvSpPr>
            <p:cNvPr id="74" name="Forme libre 73"/>
            <p:cNvSpPr/>
            <p:nvPr/>
          </p:nvSpPr>
          <p:spPr>
            <a:xfrm>
              <a:off x="1949205" y="4636810"/>
              <a:ext cx="341357" cy="718657"/>
            </a:xfrm>
            <a:custGeom>
              <a:avLst/>
              <a:gdLst>
                <a:gd name="connsiteX0" fmla="*/ 0 w 374090"/>
                <a:gd name="connsiteY0" fmla="*/ 767880 h 787569"/>
                <a:gd name="connsiteX1" fmla="*/ 19689 w 374090"/>
                <a:gd name="connsiteY1" fmla="*/ 196892 h 787569"/>
                <a:gd name="connsiteX2" fmla="*/ 137823 w 374090"/>
                <a:gd name="connsiteY2" fmla="*/ 29534 h 787569"/>
                <a:gd name="connsiteX3" fmla="*/ 315024 w 374090"/>
                <a:gd name="connsiteY3" fmla="*/ 0 h 787569"/>
                <a:gd name="connsiteX4" fmla="*/ 374090 w 374090"/>
                <a:gd name="connsiteY4" fmla="*/ 324872 h 787569"/>
                <a:gd name="connsiteX5" fmla="*/ 364246 w 374090"/>
                <a:gd name="connsiteY5" fmla="*/ 787569 h 7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90" h="787569">
                  <a:moveTo>
                    <a:pt x="0" y="767880"/>
                  </a:moveTo>
                  <a:lnTo>
                    <a:pt x="19689" y="196892"/>
                  </a:lnTo>
                  <a:lnTo>
                    <a:pt x="137823" y="29534"/>
                  </a:lnTo>
                  <a:lnTo>
                    <a:pt x="315024" y="0"/>
                  </a:lnTo>
                  <a:lnTo>
                    <a:pt x="374090" y="324872"/>
                  </a:lnTo>
                  <a:lnTo>
                    <a:pt x="364246" y="787569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Forme libre 74"/>
            <p:cNvSpPr/>
            <p:nvPr/>
          </p:nvSpPr>
          <p:spPr>
            <a:xfrm>
              <a:off x="2037806" y="4262715"/>
              <a:ext cx="187045" cy="265805"/>
            </a:xfrm>
            <a:custGeom>
              <a:avLst/>
              <a:gdLst>
                <a:gd name="connsiteX0" fmla="*/ 177200 w 187045"/>
                <a:gd name="connsiteY0" fmla="*/ 236271 h 265805"/>
                <a:gd name="connsiteX1" fmla="*/ 59067 w 187045"/>
                <a:gd name="connsiteY1" fmla="*/ 265805 h 265805"/>
                <a:gd name="connsiteX2" fmla="*/ 0 w 187045"/>
                <a:gd name="connsiteY2" fmla="*/ 137825 h 265805"/>
                <a:gd name="connsiteX3" fmla="*/ 68911 w 187045"/>
                <a:gd name="connsiteY3" fmla="*/ 0 h 265805"/>
                <a:gd name="connsiteX4" fmla="*/ 187045 w 187045"/>
                <a:gd name="connsiteY4" fmla="*/ 9845 h 265805"/>
                <a:gd name="connsiteX5" fmla="*/ 177200 w 187045"/>
                <a:gd name="connsiteY5" fmla="*/ 236271 h 26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5" h="265805">
                  <a:moveTo>
                    <a:pt x="177200" y="236271"/>
                  </a:moveTo>
                  <a:lnTo>
                    <a:pt x="59067" y="265805"/>
                  </a:lnTo>
                  <a:lnTo>
                    <a:pt x="0" y="137825"/>
                  </a:lnTo>
                  <a:lnTo>
                    <a:pt x="68911" y="0"/>
                  </a:lnTo>
                  <a:lnTo>
                    <a:pt x="187045" y="9845"/>
                  </a:lnTo>
                  <a:lnTo>
                    <a:pt x="177200" y="23627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6" name="Grouper 75"/>
          <p:cNvGrpSpPr/>
          <p:nvPr/>
        </p:nvGrpSpPr>
        <p:grpSpPr>
          <a:xfrm>
            <a:off x="8117983" y="3192312"/>
            <a:ext cx="258324" cy="826947"/>
            <a:chOff x="1949205" y="4262715"/>
            <a:chExt cx="341357" cy="1092752"/>
          </a:xfrm>
        </p:grpSpPr>
        <p:sp>
          <p:nvSpPr>
            <p:cNvPr id="77" name="Forme libre 76"/>
            <p:cNvSpPr/>
            <p:nvPr/>
          </p:nvSpPr>
          <p:spPr>
            <a:xfrm>
              <a:off x="1949205" y="4636810"/>
              <a:ext cx="341357" cy="718657"/>
            </a:xfrm>
            <a:custGeom>
              <a:avLst/>
              <a:gdLst>
                <a:gd name="connsiteX0" fmla="*/ 0 w 374090"/>
                <a:gd name="connsiteY0" fmla="*/ 767880 h 787569"/>
                <a:gd name="connsiteX1" fmla="*/ 19689 w 374090"/>
                <a:gd name="connsiteY1" fmla="*/ 196892 h 787569"/>
                <a:gd name="connsiteX2" fmla="*/ 137823 w 374090"/>
                <a:gd name="connsiteY2" fmla="*/ 29534 h 787569"/>
                <a:gd name="connsiteX3" fmla="*/ 315024 w 374090"/>
                <a:gd name="connsiteY3" fmla="*/ 0 h 787569"/>
                <a:gd name="connsiteX4" fmla="*/ 374090 w 374090"/>
                <a:gd name="connsiteY4" fmla="*/ 324872 h 787569"/>
                <a:gd name="connsiteX5" fmla="*/ 364246 w 374090"/>
                <a:gd name="connsiteY5" fmla="*/ 787569 h 7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90" h="787569">
                  <a:moveTo>
                    <a:pt x="0" y="767880"/>
                  </a:moveTo>
                  <a:lnTo>
                    <a:pt x="19689" y="196892"/>
                  </a:lnTo>
                  <a:lnTo>
                    <a:pt x="137823" y="29534"/>
                  </a:lnTo>
                  <a:lnTo>
                    <a:pt x="315024" y="0"/>
                  </a:lnTo>
                  <a:lnTo>
                    <a:pt x="374090" y="324872"/>
                  </a:lnTo>
                  <a:lnTo>
                    <a:pt x="364246" y="787569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Forme libre 77"/>
            <p:cNvSpPr/>
            <p:nvPr/>
          </p:nvSpPr>
          <p:spPr>
            <a:xfrm>
              <a:off x="2037806" y="4262715"/>
              <a:ext cx="187045" cy="265805"/>
            </a:xfrm>
            <a:custGeom>
              <a:avLst/>
              <a:gdLst>
                <a:gd name="connsiteX0" fmla="*/ 177200 w 187045"/>
                <a:gd name="connsiteY0" fmla="*/ 236271 h 265805"/>
                <a:gd name="connsiteX1" fmla="*/ 59067 w 187045"/>
                <a:gd name="connsiteY1" fmla="*/ 265805 h 265805"/>
                <a:gd name="connsiteX2" fmla="*/ 0 w 187045"/>
                <a:gd name="connsiteY2" fmla="*/ 137825 h 265805"/>
                <a:gd name="connsiteX3" fmla="*/ 68911 w 187045"/>
                <a:gd name="connsiteY3" fmla="*/ 0 h 265805"/>
                <a:gd name="connsiteX4" fmla="*/ 187045 w 187045"/>
                <a:gd name="connsiteY4" fmla="*/ 9845 h 265805"/>
                <a:gd name="connsiteX5" fmla="*/ 177200 w 187045"/>
                <a:gd name="connsiteY5" fmla="*/ 236271 h 26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5" h="265805">
                  <a:moveTo>
                    <a:pt x="177200" y="236271"/>
                  </a:moveTo>
                  <a:lnTo>
                    <a:pt x="59067" y="265805"/>
                  </a:lnTo>
                  <a:lnTo>
                    <a:pt x="0" y="137825"/>
                  </a:lnTo>
                  <a:lnTo>
                    <a:pt x="68911" y="0"/>
                  </a:lnTo>
                  <a:lnTo>
                    <a:pt x="187045" y="9845"/>
                  </a:lnTo>
                  <a:lnTo>
                    <a:pt x="177200" y="23627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9" name="Grouper 78"/>
          <p:cNvGrpSpPr/>
          <p:nvPr/>
        </p:nvGrpSpPr>
        <p:grpSpPr>
          <a:xfrm>
            <a:off x="8224606" y="3363928"/>
            <a:ext cx="258324" cy="826947"/>
            <a:chOff x="1949205" y="4262715"/>
            <a:chExt cx="341357" cy="1092752"/>
          </a:xfrm>
        </p:grpSpPr>
        <p:sp>
          <p:nvSpPr>
            <p:cNvPr id="80" name="Forme libre 79"/>
            <p:cNvSpPr/>
            <p:nvPr/>
          </p:nvSpPr>
          <p:spPr>
            <a:xfrm>
              <a:off x="1949205" y="4636810"/>
              <a:ext cx="341357" cy="718657"/>
            </a:xfrm>
            <a:custGeom>
              <a:avLst/>
              <a:gdLst>
                <a:gd name="connsiteX0" fmla="*/ 0 w 374090"/>
                <a:gd name="connsiteY0" fmla="*/ 767880 h 787569"/>
                <a:gd name="connsiteX1" fmla="*/ 19689 w 374090"/>
                <a:gd name="connsiteY1" fmla="*/ 196892 h 787569"/>
                <a:gd name="connsiteX2" fmla="*/ 137823 w 374090"/>
                <a:gd name="connsiteY2" fmla="*/ 29534 h 787569"/>
                <a:gd name="connsiteX3" fmla="*/ 315024 w 374090"/>
                <a:gd name="connsiteY3" fmla="*/ 0 h 787569"/>
                <a:gd name="connsiteX4" fmla="*/ 374090 w 374090"/>
                <a:gd name="connsiteY4" fmla="*/ 324872 h 787569"/>
                <a:gd name="connsiteX5" fmla="*/ 364246 w 374090"/>
                <a:gd name="connsiteY5" fmla="*/ 787569 h 7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90" h="787569">
                  <a:moveTo>
                    <a:pt x="0" y="767880"/>
                  </a:moveTo>
                  <a:lnTo>
                    <a:pt x="19689" y="196892"/>
                  </a:lnTo>
                  <a:lnTo>
                    <a:pt x="137823" y="29534"/>
                  </a:lnTo>
                  <a:lnTo>
                    <a:pt x="315024" y="0"/>
                  </a:lnTo>
                  <a:lnTo>
                    <a:pt x="374090" y="324872"/>
                  </a:lnTo>
                  <a:lnTo>
                    <a:pt x="364246" y="787569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Forme libre 80"/>
            <p:cNvSpPr/>
            <p:nvPr/>
          </p:nvSpPr>
          <p:spPr>
            <a:xfrm>
              <a:off x="2037806" y="4262715"/>
              <a:ext cx="187045" cy="265805"/>
            </a:xfrm>
            <a:custGeom>
              <a:avLst/>
              <a:gdLst>
                <a:gd name="connsiteX0" fmla="*/ 177200 w 187045"/>
                <a:gd name="connsiteY0" fmla="*/ 236271 h 265805"/>
                <a:gd name="connsiteX1" fmla="*/ 59067 w 187045"/>
                <a:gd name="connsiteY1" fmla="*/ 265805 h 265805"/>
                <a:gd name="connsiteX2" fmla="*/ 0 w 187045"/>
                <a:gd name="connsiteY2" fmla="*/ 137825 h 265805"/>
                <a:gd name="connsiteX3" fmla="*/ 68911 w 187045"/>
                <a:gd name="connsiteY3" fmla="*/ 0 h 265805"/>
                <a:gd name="connsiteX4" fmla="*/ 187045 w 187045"/>
                <a:gd name="connsiteY4" fmla="*/ 9845 h 265805"/>
                <a:gd name="connsiteX5" fmla="*/ 177200 w 187045"/>
                <a:gd name="connsiteY5" fmla="*/ 236271 h 26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5" h="265805">
                  <a:moveTo>
                    <a:pt x="177200" y="236271"/>
                  </a:moveTo>
                  <a:lnTo>
                    <a:pt x="59067" y="265805"/>
                  </a:lnTo>
                  <a:lnTo>
                    <a:pt x="0" y="137825"/>
                  </a:lnTo>
                  <a:lnTo>
                    <a:pt x="68911" y="0"/>
                  </a:lnTo>
                  <a:lnTo>
                    <a:pt x="187045" y="9845"/>
                  </a:lnTo>
                  <a:lnTo>
                    <a:pt x="177200" y="23627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2" name="Grouper 81"/>
          <p:cNvGrpSpPr/>
          <p:nvPr/>
        </p:nvGrpSpPr>
        <p:grpSpPr>
          <a:xfrm>
            <a:off x="8761333" y="3326945"/>
            <a:ext cx="258324" cy="826947"/>
            <a:chOff x="1949205" y="4262715"/>
            <a:chExt cx="341357" cy="1092752"/>
          </a:xfrm>
        </p:grpSpPr>
        <p:sp>
          <p:nvSpPr>
            <p:cNvPr id="83" name="Forme libre 82"/>
            <p:cNvSpPr/>
            <p:nvPr/>
          </p:nvSpPr>
          <p:spPr>
            <a:xfrm>
              <a:off x="1949205" y="4636810"/>
              <a:ext cx="341357" cy="718657"/>
            </a:xfrm>
            <a:custGeom>
              <a:avLst/>
              <a:gdLst>
                <a:gd name="connsiteX0" fmla="*/ 0 w 374090"/>
                <a:gd name="connsiteY0" fmla="*/ 767880 h 787569"/>
                <a:gd name="connsiteX1" fmla="*/ 19689 w 374090"/>
                <a:gd name="connsiteY1" fmla="*/ 196892 h 787569"/>
                <a:gd name="connsiteX2" fmla="*/ 137823 w 374090"/>
                <a:gd name="connsiteY2" fmla="*/ 29534 h 787569"/>
                <a:gd name="connsiteX3" fmla="*/ 315024 w 374090"/>
                <a:gd name="connsiteY3" fmla="*/ 0 h 787569"/>
                <a:gd name="connsiteX4" fmla="*/ 374090 w 374090"/>
                <a:gd name="connsiteY4" fmla="*/ 324872 h 787569"/>
                <a:gd name="connsiteX5" fmla="*/ 364246 w 374090"/>
                <a:gd name="connsiteY5" fmla="*/ 787569 h 7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90" h="787569">
                  <a:moveTo>
                    <a:pt x="0" y="767880"/>
                  </a:moveTo>
                  <a:lnTo>
                    <a:pt x="19689" y="196892"/>
                  </a:lnTo>
                  <a:lnTo>
                    <a:pt x="137823" y="29534"/>
                  </a:lnTo>
                  <a:lnTo>
                    <a:pt x="315024" y="0"/>
                  </a:lnTo>
                  <a:lnTo>
                    <a:pt x="374090" y="324872"/>
                  </a:lnTo>
                  <a:lnTo>
                    <a:pt x="364246" y="787569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Forme libre 83"/>
            <p:cNvSpPr/>
            <p:nvPr/>
          </p:nvSpPr>
          <p:spPr>
            <a:xfrm>
              <a:off x="2037806" y="4262715"/>
              <a:ext cx="187045" cy="265805"/>
            </a:xfrm>
            <a:custGeom>
              <a:avLst/>
              <a:gdLst>
                <a:gd name="connsiteX0" fmla="*/ 177200 w 187045"/>
                <a:gd name="connsiteY0" fmla="*/ 236271 h 265805"/>
                <a:gd name="connsiteX1" fmla="*/ 59067 w 187045"/>
                <a:gd name="connsiteY1" fmla="*/ 265805 h 265805"/>
                <a:gd name="connsiteX2" fmla="*/ 0 w 187045"/>
                <a:gd name="connsiteY2" fmla="*/ 137825 h 265805"/>
                <a:gd name="connsiteX3" fmla="*/ 68911 w 187045"/>
                <a:gd name="connsiteY3" fmla="*/ 0 h 265805"/>
                <a:gd name="connsiteX4" fmla="*/ 187045 w 187045"/>
                <a:gd name="connsiteY4" fmla="*/ 9845 h 265805"/>
                <a:gd name="connsiteX5" fmla="*/ 177200 w 187045"/>
                <a:gd name="connsiteY5" fmla="*/ 236271 h 26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5" h="265805">
                  <a:moveTo>
                    <a:pt x="177200" y="236271"/>
                  </a:moveTo>
                  <a:lnTo>
                    <a:pt x="59067" y="265805"/>
                  </a:lnTo>
                  <a:lnTo>
                    <a:pt x="0" y="137825"/>
                  </a:lnTo>
                  <a:lnTo>
                    <a:pt x="68911" y="0"/>
                  </a:lnTo>
                  <a:lnTo>
                    <a:pt x="187045" y="9845"/>
                  </a:lnTo>
                  <a:lnTo>
                    <a:pt x="177200" y="23627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85" name="Connecteur droit avec flèche 84"/>
          <p:cNvCxnSpPr/>
          <p:nvPr/>
        </p:nvCxnSpPr>
        <p:spPr>
          <a:xfrm>
            <a:off x="8596460" y="2730375"/>
            <a:ext cx="0" cy="370676"/>
          </a:xfrm>
          <a:prstGeom prst="straightConnector1">
            <a:avLst/>
          </a:prstGeom>
          <a:ln>
            <a:prstDash val="dot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>
            <a:off x="8831790" y="2436437"/>
            <a:ext cx="372791" cy="0"/>
          </a:xfrm>
          <a:prstGeom prst="straightConnector1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29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7128" y="267563"/>
            <a:ext cx="3504675" cy="369332"/>
          </a:xfrm>
          <a:prstGeom prst="rect">
            <a:avLst/>
          </a:prstGeom>
          <a:solidFill>
            <a:srgbClr val="A61209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DESIGN THINKING UZC, SUITE</a:t>
            </a:r>
            <a:endParaRPr lang="fr-FR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01391" y="1774719"/>
            <a:ext cx="8714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entury Gothic"/>
                <a:cs typeface="Century Gothic"/>
              </a:rPr>
              <a:t>- Synthèse de la démarche sur les 12 mois de la mission</a:t>
            </a:r>
          </a:p>
          <a:p>
            <a:endParaRPr lang="fr-FR" sz="2000" dirty="0" smtClean="0">
              <a:latin typeface="Century Gothic"/>
              <a:cs typeface="Century Gothic"/>
            </a:endParaRPr>
          </a:p>
          <a:p>
            <a:r>
              <a:rPr lang="fr-FR" sz="2000" dirty="0" smtClean="0">
                <a:latin typeface="Century Gothic"/>
                <a:cs typeface="Century Gothic"/>
              </a:rPr>
              <a:t>- Analyse critique</a:t>
            </a:r>
          </a:p>
          <a:p>
            <a:endParaRPr lang="fr-FR" sz="2000" dirty="0" smtClean="0">
              <a:latin typeface="Century Gothic"/>
              <a:cs typeface="Century Gothic"/>
            </a:endParaRPr>
          </a:p>
          <a:p>
            <a:r>
              <a:rPr lang="fr-FR" sz="2000" dirty="0" smtClean="0">
                <a:latin typeface="Century Gothic"/>
                <a:cs typeface="Century Gothic"/>
              </a:rPr>
              <a:t>- Capitalisation, pistes de progrès</a:t>
            </a:r>
          </a:p>
          <a:p>
            <a:endParaRPr lang="fr-FR" sz="2000" dirty="0" smtClean="0">
              <a:latin typeface="Century Gothic"/>
              <a:cs typeface="Century Gothic"/>
            </a:endParaRPr>
          </a:p>
          <a:p>
            <a:r>
              <a:rPr lang="fr-FR" sz="2000" dirty="0" smtClean="0">
                <a:latin typeface="Century Gothic"/>
                <a:cs typeface="Century Gothic"/>
              </a:rPr>
              <a:t>- Reconduction portée par les établissements en s’appuyant sur  les étudiants ambassadeurs </a:t>
            </a:r>
          </a:p>
          <a:p>
            <a:endParaRPr lang="fr-FR" sz="2000" dirty="0">
              <a:latin typeface="Century Gothic"/>
              <a:cs typeface="Century Gothic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59119" y="6033234"/>
            <a:ext cx="229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fr-FR" sz="2800" dirty="0" smtClean="0">
                <a:solidFill>
                  <a:srgbClr val="A61209"/>
                </a:solidFill>
              </a:rPr>
              <a:t>saison #2</a:t>
            </a:r>
            <a:endParaRPr lang="fr-FR" sz="2800" dirty="0">
              <a:solidFill>
                <a:srgbClr val="A61209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65277" y="990125"/>
            <a:ext cx="7766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Century Gothic"/>
                <a:cs typeface="Century Gothic"/>
              </a:rPr>
              <a:t>150 000 étudiants en </a:t>
            </a:r>
            <a:r>
              <a:rPr lang="fr-FR" sz="2000" b="1" dirty="0" err="1" smtClean="0">
                <a:latin typeface="Century Gothic"/>
                <a:cs typeface="Century Gothic"/>
              </a:rPr>
              <a:t>Nord-Pas</a:t>
            </a:r>
            <a:r>
              <a:rPr lang="fr-FR" sz="2000" b="1" dirty="0" smtClean="0">
                <a:latin typeface="Century Gothic"/>
                <a:cs typeface="Century Gothic"/>
              </a:rPr>
              <a:t> de Calais à impliquer </a:t>
            </a:r>
          </a:p>
        </p:txBody>
      </p:sp>
    </p:spTree>
    <p:extLst>
      <p:ext uri="{BB962C8B-B14F-4D97-AF65-F5344CB8AC3E}">
        <p14:creationId xmlns:p14="http://schemas.microsoft.com/office/powerpoint/2010/main" val="53529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7128" y="267563"/>
            <a:ext cx="5246086" cy="369332"/>
          </a:xfrm>
          <a:prstGeom prst="rect">
            <a:avLst/>
          </a:prstGeom>
          <a:solidFill>
            <a:srgbClr val="A61209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RÈGLES COLLECTIVES DE CO-CONSTRUCTION</a:t>
            </a:r>
            <a:endParaRPr lang="fr-FR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8046" y="1120154"/>
            <a:ext cx="8973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entury Gothic"/>
                <a:cs typeface="Century Gothic"/>
              </a:rPr>
              <a:t>BIENVEILLANCE ET ESPRIT DE CONSTRUCTION</a:t>
            </a:r>
            <a:endParaRPr lang="fr-FR" sz="2000" b="1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3260" y="2431290"/>
            <a:ext cx="804361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fr-FR" dirty="0" smtClean="0">
                <a:latin typeface="Century Gothic"/>
                <a:cs typeface="Century Gothic"/>
              </a:rPr>
              <a:t>Bienveillance de tous les participants (respect et posture positive de recherche de solutions/de propositions)</a:t>
            </a:r>
          </a:p>
          <a:p>
            <a:pPr marL="285750" indent="-285750">
              <a:buFont typeface="Wingdings" charset="2"/>
              <a:buChar char="§"/>
            </a:pPr>
            <a:r>
              <a:rPr lang="fr-FR" dirty="0" smtClean="0">
                <a:latin typeface="Century Gothic"/>
                <a:cs typeface="Century Gothic"/>
              </a:rPr>
              <a:t>Envie de participer/contribuer au module</a:t>
            </a:r>
          </a:p>
          <a:p>
            <a:pPr marL="285750" indent="-285750">
              <a:buFont typeface="Wingdings" charset="2"/>
              <a:buChar char="§"/>
            </a:pPr>
            <a:r>
              <a:rPr lang="fr-FR" dirty="0" smtClean="0">
                <a:latin typeface="Century Gothic"/>
                <a:cs typeface="Century Gothic"/>
              </a:rPr>
              <a:t>Logique de </a:t>
            </a:r>
            <a:r>
              <a:rPr lang="fr-FR" dirty="0" err="1" smtClean="0">
                <a:latin typeface="Century Gothic"/>
                <a:cs typeface="Century Gothic"/>
              </a:rPr>
              <a:t>co</a:t>
            </a:r>
            <a:r>
              <a:rPr lang="fr-FR" dirty="0" smtClean="0">
                <a:latin typeface="Century Gothic"/>
                <a:cs typeface="Century Gothic"/>
              </a:rPr>
              <a:t>-construction : On ne peut « casser » une idée que si on en propose une nouvelle</a:t>
            </a:r>
          </a:p>
          <a:p>
            <a:pPr marL="285750" indent="-285750">
              <a:buFont typeface="Wingdings" charset="2"/>
              <a:buChar char="§"/>
            </a:pPr>
            <a:r>
              <a:rPr lang="fr-FR" dirty="0" smtClean="0">
                <a:latin typeface="Century Gothic"/>
                <a:cs typeface="Century Gothic"/>
              </a:rPr>
              <a:t>Tout le monde a la même légitimité pour s’exprimer (en tant qu’usagers de l’université) – versus posture d’autorité/</a:t>
            </a:r>
            <a:r>
              <a:rPr lang="fr-FR" dirty="0" err="1" smtClean="0">
                <a:latin typeface="Century Gothic"/>
                <a:cs typeface="Century Gothic"/>
              </a:rPr>
              <a:t>hiéarchie</a:t>
            </a:r>
            <a:r>
              <a:rPr lang="fr-FR" dirty="0" smtClean="0">
                <a:latin typeface="Century Gothic"/>
                <a:cs typeface="Century Gothic"/>
              </a:rPr>
              <a:t>/expertise</a:t>
            </a:r>
          </a:p>
          <a:p>
            <a:pPr marL="285750" indent="-285750">
              <a:buFont typeface="Wingdings" charset="2"/>
              <a:buChar char="§"/>
            </a:pPr>
            <a:r>
              <a:rPr lang="fr-FR" dirty="0" smtClean="0">
                <a:latin typeface="Century Gothic"/>
                <a:cs typeface="Century Gothic"/>
              </a:rPr>
              <a:t>Il n’y a pas de bonne ou de mauvaise réponse</a:t>
            </a:r>
            <a:endParaRPr lang="fr-FR" dirty="0">
              <a:latin typeface="Century Gothic"/>
              <a:cs typeface="Century Gothic"/>
            </a:endParaRPr>
          </a:p>
          <a:p>
            <a:pPr marL="285750" indent="-285750">
              <a:buFont typeface="Wingdings" charset="2"/>
              <a:buChar char="§"/>
            </a:pPr>
            <a:r>
              <a:rPr lang="fr-FR" dirty="0" smtClean="0">
                <a:latin typeface="Century Gothic"/>
                <a:cs typeface="Century Gothic"/>
              </a:rPr>
              <a:t>La parole est distribuée au maximum</a:t>
            </a:r>
          </a:p>
        </p:txBody>
      </p:sp>
    </p:spTree>
    <p:extLst>
      <p:ext uri="{BB962C8B-B14F-4D97-AF65-F5344CB8AC3E}">
        <p14:creationId xmlns:p14="http://schemas.microsoft.com/office/powerpoint/2010/main" val="46310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7127" y="267563"/>
            <a:ext cx="1149481" cy="369332"/>
          </a:xfrm>
          <a:prstGeom prst="rect">
            <a:avLst/>
          </a:prstGeom>
          <a:solidFill>
            <a:srgbClr val="A61209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LE LIEU</a:t>
            </a:r>
            <a:endParaRPr lang="fr-FR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8046" y="878228"/>
            <a:ext cx="8973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entury Gothic"/>
                <a:cs typeface="Century Gothic"/>
              </a:rPr>
              <a:t>CARACTÉRISTIQUES POUR UN ESPACE ADAPTÉ AU MODULE</a:t>
            </a:r>
            <a:endParaRPr lang="fr-FR" sz="2000" b="1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046" y="1457568"/>
            <a:ext cx="91940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Century Gothic"/>
                <a:cs typeface="Century Gothic"/>
              </a:rPr>
              <a:t>On cherche, idéalement, un espace qui va « décadrer » les participants (tiers lieu, espace de </a:t>
            </a:r>
            <a:r>
              <a:rPr lang="fr-FR" sz="1600" dirty="0" err="1" smtClean="0">
                <a:latin typeface="Century Gothic"/>
                <a:cs typeface="Century Gothic"/>
              </a:rPr>
              <a:t>co</a:t>
            </a:r>
            <a:r>
              <a:rPr lang="fr-FR" sz="1600" dirty="0" smtClean="0">
                <a:latin typeface="Century Gothic"/>
                <a:cs typeface="Century Gothic"/>
              </a:rPr>
              <a:t>-création, </a:t>
            </a:r>
            <a:r>
              <a:rPr lang="fr-FR" sz="1600" dirty="0" err="1" smtClean="0">
                <a:latin typeface="Century Gothic"/>
                <a:cs typeface="Century Gothic"/>
              </a:rPr>
              <a:t>coworking</a:t>
            </a:r>
            <a:r>
              <a:rPr lang="fr-FR" sz="1600" dirty="0" smtClean="0">
                <a:latin typeface="Century Gothic"/>
                <a:cs typeface="Century Gothic"/>
              </a:rPr>
              <a:t>, labo d’innovation, etc.)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smtClean="0">
                <a:latin typeface="Century Gothic"/>
                <a:cs typeface="Century Gothic"/>
              </a:rPr>
              <a:t>– en rupture avec l’environnement classique de travail (salle de classe/amphi, etc.)</a:t>
            </a:r>
            <a:br>
              <a:rPr lang="fr-FR" sz="1600" dirty="0" smtClean="0">
                <a:latin typeface="Century Gothic"/>
                <a:cs typeface="Century Gothic"/>
              </a:rPr>
            </a:br>
            <a:endParaRPr lang="fr-FR" sz="1600" dirty="0" smtClean="0">
              <a:latin typeface="Century Gothic"/>
              <a:cs typeface="Century Gothic"/>
            </a:endParaRPr>
          </a:p>
          <a:p>
            <a:pPr marL="285750" indent="-285750">
              <a:buFont typeface="Wingdings" charset="2"/>
              <a:buChar char="§"/>
            </a:pPr>
            <a:r>
              <a:rPr lang="fr-FR" sz="1600" dirty="0" smtClean="0">
                <a:latin typeface="Century Gothic"/>
                <a:cs typeface="Century Gothic"/>
              </a:rPr>
              <a:t>Espace assez vaste (125-180m2) pour accueillir une quarantaine de participants 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1600" dirty="0" smtClean="0">
                <a:latin typeface="Century Gothic"/>
                <a:cs typeface="Century Gothic"/>
              </a:rPr>
              <a:t>Tables qui peuvent être déplacées (afin de former des îlots de travail)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1600" dirty="0" smtClean="0">
                <a:latin typeface="Century Gothic"/>
                <a:cs typeface="Century Gothic"/>
              </a:rPr>
              <a:t>Chaises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1600" dirty="0" smtClean="0">
                <a:latin typeface="Century Gothic"/>
                <a:cs typeface="Century Gothic"/>
              </a:rPr>
              <a:t>Lumière naturelle 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1600" dirty="0" smtClean="0">
                <a:latin typeface="Century Gothic"/>
                <a:cs typeface="Century Gothic"/>
              </a:rPr>
              <a:t>Confortable d’un point de vue du bruit (épuisant si beaucoup d’écho)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1600" dirty="0" smtClean="0">
                <a:latin typeface="Century Gothic"/>
                <a:cs typeface="Century Gothic"/>
              </a:rPr>
              <a:t>Chauffage (si besoin selon la date)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1600" dirty="0" smtClean="0">
                <a:latin typeface="Century Gothic"/>
                <a:cs typeface="Century Gothic"/>
              </a:rPr>
              <a:t>Mur où l’on peut accrocher des affiches (exposition)</a:t>
            </a:r>
            <a:endParaRPr lang="fr-FR" sz="1600" dirty="0">
              <a:latin typeface="Century Gothic"/>
              <a:cs typeface="Century Gothic"/>
            </a:endParaRPr>
          </a:p>
          <a:p>
            <a:pPr marL="285750" indent="-285750">
              <a:buFont typeface="Wingdings" charset="2"/>
              <a:buChar char="§"/>
            </a:pPr>
            <a:endParaRPr lang="fr-FR" sz="1600" dirty="0" smtClean="0">
              <a:latin typeface="Century Gothic"/>
              <a:cs typeface="Century Gothic"/>
            </a:endParaRPr>
          </a:p>
        </p:txBody>
      </p:sp>
      <p:pic>
        <p:nvPicPr>
          <p:cNvPr id="8" name="Image 7" descr="Photo 9-12-15 11 01 2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1" b="35894"/>
          <a:stretch/>
        </p:blipFill>
        <p:spPr>
          <a:xfrm>
            <a:off x="0" y="4410334"/>
            <a:ext cx="9906000" cy="24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8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7128" y="267563"/>
            <a:ext cx="1652700" cy="369332"/>
          </a:xfrm>
          <a:prstGeom prst="rect">
            <a:avLst/>
          </a:prstGeom>
          <a:solidFill>
            <a:srgbClr val="A61209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LE CONTEXTE</a:t>
            </a:r>
            <a:endParaRPr lang="fr-FR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670" y="970146"/>
            <a:ext cx="8351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entury Gothic"/>
                <a:cs typeface="Century Gothic"/>
              </a:rPr>
              <a:t>Dans le cadre de la TRI, une feuille de route commune du monde universitaire régional: </a:t>
            </a:r>
            <a:r>
              <a:rPr lang="fr-FR" b="1" dirty="0" smtClean="0">
                <a:latin typeface="Century Gothic"/>
                <a:cs typeface="Century Gothic"/>
              </a:rPr>
              <a:t>Campus Zéro Carbone</a:t>
            </a:r>
            <a:endParaRPr lang="fr-FR" b="1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552" y="1877267"/>
            <a:ext cx="81817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Century Gothic"/>
                <a:cs typeface="Century Gothic"/>
              </a:rPr>
              <a:t>- Une soixantaine de projets en cours : projets d’établissements, de recherche et de formation</a:t>
            </a:r>
            <a:endParaRPr lang="fr-FR" sz="1600" b="1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8671" y="2642694"/>
            <a:ext cx="83843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Century Gothic"/>
                <a:cs typeface="Century Gothic"/>
              </a:rPr>
              <a:t>- Sensibiliser, mobiliser, impliquer les étudiants pour atteindre l’objectif </a:t>
            </a:r>
            <a:r>
              <a:rPr lang="fr-FR" sz="1600" dirty="0" smtClean="0">
                <a:latin typeface="Century Gothic"/>
                <a:cs typeface="Century Gothic"/>
              </a:rPr>
              <a:t>CZC</a:t>
            </a:r>
            <a:endParaRPr lang="fr-FR" sz="1600" b="1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8670" y="3554923"/>
            <a:ext cx="7553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entury Gothic"/>
                <a:cs typeface="Century Gothic"/>
              </a:rPr>
              <a:t>La méthode « Design </a:t>
            </a:r>
            <a:r>
              <a:rPr lang="fr-FR" b="1" dirty="0" err="1" smtClean="0">
                <a:latin typeface="Century Gothic"/>
                <a:cs typeface="Century Gothic"/>
              </a:rPr>
              <a:t>thinking</a:t>
            </a:r>
            <a:r>
              <a:rPr lang="fr-FR" b="1" dirty="0" smtClean="0">
                <a:latin typeface="Century Gothic"/>
                <a:cs typeface="Century Gothic"/>
              </a:rPr>
              <a:t> »: </a:t>
            </a:r>
          </a:p>
          <a:p>
            <a:r>
              <a:rPr lang="fr-FR" b="1" dirty="0" smtClean="0">
                <a:latin typeface="Century Gothic"/>
                <a:cs typeface="Century Gothic"/>
              </a:rPr>
              <a:t>mettre au point avec les étudiants des scénarios de mobilisation</a:t>
            </a:r>
            <a:endParaRPr lang="fr-FR" b="1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8670" y="4839444"/>
            <a:ext cx="8650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Century Gothic"/>
                <a:cs typeface="Century Gothic"/>
              </a:rPr>
              <a:t>- Une approche pratique du design valorisable pour les étudiants </a:t>
            </a:r>
            <a:endParaRPr lang="fr-FR" sz="1600" b="1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670" y="4385920"/>
            <a:ext cx="8650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Century Gothic"/>
                <a:cs typeface="Century Gothic"/>
              </a:rPr>
              <a:t>- Une démarche en étroite collaboration avec les établissements </a:t>
            </a:r>
            <a:endParaRPr lang="fr-FR" sz="1600" b="1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8671" y="5296114"/>
            <a:ext cx="8650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Century Gothic"/>
                <a:cs typeface="Century Gothic"/>
              </a:rPr>
              <a:t>- Le prototypage d’une méthode reproductible et diffusable </a:t>
            </a:r>
            <a:endParaRPr lang="fr-FR" sz="1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91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2353" y="1172374"/>
            <a:ext cx="4110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Century Gothic"/>
                <a:cs typeface="Century Gothic"/>
              </a:rPr>
              <a:t>Un mix de pensée analytique et de</a:t>
            </a:r>
            <a:r>
              <a:rPr lang="fr-FR" b="1" dirty="0" smtClean="0">
                <a:latin typeface="Century Gothic"/>
                <a:cs typeface="Century Gothic"/>
              </a:rPr>
              <a:t> pensée intuitive</a:t>
            </a:r>
            <a:endParaRPr lang="fr-FR" b="1" dirty="0">
              <a:latin typeface="Century Gothic"/>
              <a:cs typeface="Century Gothic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7128" y="267563"/>
            <a:ext cx="3980036" cy="369332"/>
          </a:xfrm>
          <a:prstGeom prst="rect">
            <a:avLst/>
          </a:prstGeom>
          <a:solidFill>
            <a:srgbClr val="A61209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L’APPROCHE DE DESIGN THINKING</a:t>
            </a:r>
            <a:endParaRPr lang="fr-FR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353" y="2055347"/>
            <a:ext cx="4329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Century Gothic"/>
                <a:cs typeface="Century Gothic"/>
              </a:rPr>
              <a:t>Une posture de </a:t>
            </a:r>
            <a:r>
              <a:rPr lang="fr-FR" b="1" dirty="0" err="1" smtClean="0">
                <a:latin typeface="Century Gothic"/>
                <a:cs typeface="Century Gothic"/>
              </a:rPr>
              <a:t>co</a:t>
            </a:r>
            <a:r>
              <a:rPr lang="fr-FR" b="1" dirty="0" smtClean="0">
                <a:latin typeface="Century Gothic"/>
                <a:cs typeface="Century Gothic"/>
              </a:rPr>
              <a:t>-créativité impliquant les </a:t>
            </a:r>
            <a:r>
              <a:rPr lang="fr-FR" dirty="0" smtClean="0">
                <a:latin typeface="Century Gothic"/>
                <a:cs typeface="Century Gothic"/>
              </a:rPr>
              <a:t>utilisateurs finaux dans le processus de conception</a:t>
            </a:r>
            <a:endParaRPr lang="fr-FR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5109" y="1172374"/>
            <a:ext cx="4875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Century Gothic"/>
                <a:cs typeface="Century Gothic"/>
              </a:rPr>
              <a:t>Un processus itératif </a:t>
            </a:r>
            <a:r>
              <a:rPr lang="fr-FR" dirty="0" smtClean="0">
                <a:latin typeface="Century Gothic"/>
                <a:cs typeface="Century Gothic"/>
              </a:rPr>
              <a:t>de tests, d’erreurs, d’ajustements, de tests, etc.</a:t>
            </a:r>
            <a:br>
              <a:rPr lang="fr-FR" dirty="0" smtClean="0">
                <a:latin typeface="Century Gothic"/>
                <a:cs typeface="Century Gothic"/>
              </a:rPr>
            </a:br>
            <a:r>
              <a:rPr lang="fr-FR" dirty="0" smtClean="0">
                <a:latin typeface="Century Gothic"/>
                <a:cs typeface="Century Gothic"/>
              </a:rPr>
              <a:t>– </a:t>
            </a:r>
            <a:r>
              <a:rPr lang="fr-FR" b="1" dirty="0" smtClean="0">
                <a:latin typeface="Century Gothic"/>
                <a:cs typeface="Century Gothic"/>
              </a:rPr>
              <a:t>culture du prototypage/maquettage</a:t>
            </a:r>
            <a:endParaRPr lang="fr-FR" b="1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37969" y="2364222"/>
            <a:ext cx="3378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Century Gothic"/>
                <a:cs typeface="Century Gothic"/>
              </a:rPr>
              <a:t>Une approche empathique </a:t>
            </a:r>
            <a:r>
              <a:rPr lang="fr-FR" dirty="0" smtClean="0">
                <a:latin typeface="Century Gothic"/>
                <a:cs typeface="Century Gothic"/>
              </a:rPr>
              <a:t>centrée sur les usages</a:t>
            </a:r>
            <a:endParaRPr lang="fr-FR" dirty="0">
              <a:latin typeface="Century Gothic"/>
              <a:cs typeface="Century Gothic"/>
            </a:endParaRPr>
          </a:p>
        </p:txBody>
      </p:sp>
      <p:grpSp>
        <p:nvGrpSpPr>
          <p:cNvPr id="23" name="Grouper 22"/>
          <p:cNvGrpSpPr/>
          <p:nvPr/>
        </p:nvGrpSpPr>
        <p:grpSpPr>
          <a:xfrm>
            <a:off x="0" y="3381824"/>
            <a:ext cx="9906000" cy="3737370"/>
            <a:chOff x="0" y="2852215"/>
            <a:chExt cx="9906000" cy="3737370"/>
          </a:xfrm>
        </p:grpSpPr>
        <p:grpSp>
          <p:nvGrpSpPr>
            <p:cNvPr id="20" name="Grouper 19"/>
            <p:cNvGrpSpPr/>
            <p:nvPr/>
          </p:nvGrpSpPr>
          <p:grpSpPr>
            <a:xfrm>
              <a:off x="0" y="2852215"/>
              <a:ext cx="9906000" cy="3737370"/>
              <a:chOff x="0" y="2845153"/>
              <a:chExt cx="9923464" cy="3743959"/>
            </a:xfrm>
          </p:grpSpPr>
          <p:pic>
            <p:nvPicPr>
              <p:cNvPr id="11" name="Image 6" descr="IMG_4323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618"/>
              <a:stretch/>
            </p:blipFill>
            <p:spPr bwMode="auto">
              <a:xfrm flipH="1">
                <a:off x="0" y="2858831"/>
                <a:ext cx="2661310" cy="348447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Image 8" descr="Capture d’écran 2014-02-11 à 15.58.13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13142"/>
              <a:stretch>
                <a:fillRect/>
              </a:stretch>
            </p:blipFill>
            <p:spPr bwMode="auto">
              <a:xfrm>
                <a:off x="7838903" y="4278666"/>
                <a:ext cx="2084561" cy="2310446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Image 27" descr="IMG_3560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50" b="9875"/>
              <a:stretch/>
            </p:blipFill>
            <p:spPr bwMode="auto">
              <a:xfrm rot="10800000">
                <a:off x="2370176" y="2845153"/>
                <a:ext cx="7535821" cy="1433513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Image 14" descr="IMG_1527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3831" y="4296860"/>
              <a:ext cx="2731277" cy="2047347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 10" descr="P1020693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007" y="4296860"/>
              <a:ext cx="2727824" cy="2047347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222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Image 41" descr="AA:EXP1 horlo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544036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4" name="Image 4" descr="COR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325"/>
            <a:ext cx="544036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Image 13" descr="P101037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175"/>
            <a:ext cx="44640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Image 11" descr="DSC_012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0288"/>
            <a:ext cx="5440363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4119563"/>
            <a:ext cx="4464050" cy="2733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714" y="390525"/>
            <a:ext cx="5916612" cy="496888"/>
          </a:xfrm>
          <a:prstGeom prst="rect">
            <a:avLst/>
          </a:prstGeom>
          <a:solidFill>
            <a:schemeClr val="bg1"/>
          </a:solidFill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A61209"/>
                </a:solidFill>
                <a:latin typeface="Trebuchet MS"/>
                <a:cs typeface="Trebuchet MS"/>
              </a:rPr>
              <a:t>STRATEGIC DESIGN SCENARIOS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713" y="941388"/>
            <a:ext cx="4408929" cy="327025"/>
          </a:xfrm>
          <a:prstGeom prst="rect">
            <a:avLst/>
          </a:prstGeom>
          <a:solidFill>
            <a:srgbClr val="A61209"/>
          </a:solidFill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>
                <a:solidFill>
                  <a:prstClr val="white"/>
                </a:solidFill>
                <a:latin typeface="Calibri"/>
              </a:rPr>
              <a:t>LABORATOIRE D’INNOVATION PUBLIQUE ET DE MODES DE VIES DURABLE</a:t>
            </a:r>
          </a:p>
        </p:txBody>
      </p:sp>
      <p:pic>
        <p:nvPicPr>
          <p:cNvPr id="115720" name="Image 4" descr="P117018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7"/>
          <a:stretch>
            <a:fillRect/>
          </a:stretch>
        </p:blipFill>
        <p:spPr bwMode="auto">
          <a:xfrm>
            <a:off x="5353050" y="2355850"/>
            <a:ext cx="4552950" cy="1893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7576" y="3330575"/>
            <a:ext cx="1614124" cy="363538"/>
          </a:xfrm>
          <a:prstGeom prst="rect">
            <a:avLst/>
          </a:prstGeom>
          <a:solidFill>
            <a:srgbClr val="FFFFFF"/>
          </a:solidFill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A61209"/>
                </a:solidFill>
                <a:latin typeface="Calibri"/>
              </a:rPr>
              <a:t>IMMERSION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697796" y="4481513"/>
            <a:ext cx="1313684" cy="363537"/>
          </a:xfrm>
          <a:prstGeom prst="rect">
            <a:avLst/>
          </a:prstGeom>
          <a:solidFill>
            <a:srgbClr val="FFFFFF"/>
          </a:solidFill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A61209"/>
                </a:solidFill>
                <a:latin typeface="Calibri"/>
              </a:rPr>
              <a:t>CO-DESIGN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3414" y="3906838"/>
            <a:ext cx="1822448" cy="361950"/>
          </a:xfrm>
          <a:prstGeom prst="rect">
            <a:avLst/>
          </a:prstGeom>
          <a:solidFill>
            <a:srgbClr val="FFFFFF"/>
          </a:solidFill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A61209"/>
                </a:solidFill>
                <a:latin typeface="Calibri"/>
              </a:rPr>
              <a:t>ETHNOGRAPHIE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3415" y="5056188"/>
            <a:ext cx="1822446" cy="363537"/>
          </a:xfrm>
          <a:prstGeom prst="rect">
            <a:avLst/>
          </a:prstGeom>
          <a:solidFill>
            <a:srgbClr val="FFFFFF"/>
          </a:solidFill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A61209"/>
                </a:solidFill>
                <a:latin typeface="Calibri"/>
              </a:rPr>
              <a:t>PROTOTYPAGE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5726" y="5632450"/>
            <a:ext cx="2897824" cy="361950"/>
          </a:xfrm>
          <a:prstGeom prst="rect">
            <a:avLst/>
          </a:prstGeom>
          <a:solidFill>
            <a:srgbClr val="FFFFFF"/>
          </a:solidFill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A61209"/>
                </a:solidFill>
                <a:latin typeface="Calibri"/>
              </a:rPr>
              <a:t>EXPÉRIMENTATIONS/TESTS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5726" y="2755900"/>
            <a:ext cx="2897824" cy="363538"/>
          </a:xfrm>
          <a:prstGeom prst="rect">
            <a:avLst/>
          </a:prstGeom>
          <a:solidFill>
            <a:srgbClr val="FFFFFF"/>
          </a:solidFill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A61209"/>
                </a:solidFill>
                <a:latin typeface="Calibri"/>
              </a:rPr>
              <a:t>SCÉNARIOS ET PROSPECTIVE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50220" y="2179638"/>
            <a:ext cx="4208836" cy="363537"/>
          </a:xfrm>
          <a:prstGeom prst="rect">
            <a:avLst/>
          </a:prstGeom>
          <a:solidFill>
            <a:srgbClr val="FFFFFF"/>
          </a:solidFill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A61209"/>
                </a:solidFill>
                <a:latin typeface="Calibri"/>
              </a:rPr>
              <a:t>DESIGN DE SYSTÈMES PRODUITS SERVICES</a:t>
            </a:r>
          </a:p>
        </p:txBody>
      </p:sp>
    </p:spTree>
    <p:extLst>
      <p:ext uri="{BB962C8B-B14F-4D97-AF65-F5344CB8AC3E}">
        <p14:creationId xmlns:p14="http://schemas.microsoft.com/office/powerpoint/2010/main" val="173141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98558" y="4408864"/>
            <a:ext cx="1644650" cy="754063"/>
          </a:xfrm>
          <a:prstGeom prst="rect">
            <a:avLst/>
          </a:prstGeom>
          <a:solidFill>
            <a:srgbClr val="FFFFFF"/>
          </a:solidFill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  <a:latin typeface="Century Gothic"/>
                <a:cs typeface="Century Gothic"/>
              </a:rPr>
              <a:t>PROCESSUS D’INNOVATION PAR LES USAGES</a:t>
            </a:r>
          </a:p>
        </p:txBody>
      </p:sp>
      <p:pic>
        <p:nvPicPr>
          <p:cNvPr id="52" name="Image 51" descr="nouveau document 33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430714"/>
            <a:ext cx="79216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7128" y="725009"/>
            <a:ext cx="5137144" cy="311943"/>
          </a:xfrm>
          <a:prstGeom prst="rect">
            <a:avLst/>
          </a:prstGeom>
          <a:noFill/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 smtClean="0">
                <a:solidFill>
                  <a:schemeClr val="tx1"/>
                </a:solidFill>
                <a:latin typeface="Century Gothic"/>
                <a:cs typeface="Century Gothic"/>
              </a:rPr>
              <a:t>UNE APPROCHE CENTRÉE SUR LES USAGES</a:t>
            </a:r>
            <a:endParaRPr lang="fr-FR" sz="11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0163" y="2575302"/>
            <a:ext cx="1390650" cy="523875"/>
          </a:xfrm>
          <a:prstGeom prst="rect">
            <a:avLst/>
          </a:prstGeom>
          <a:solidFill>
            <a:srgbClr val="A61209"/>
          </a:solidFill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FFFF"/>
                </a:solidFill>
                <a:latin typeface="Century Gothic"/>
                <a:cs typeface="Century Gothic"/>
              </a:rPr>
              <a:t>MACHINE À LAVER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82888" y="2754689"/>
            <a:ext cx="1450975" cy="0"/>
          </a:xfrm>
          <a:prstGeom prst="line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12214" y="2559427"/>
            <a:ext cx="1644650" cy="354012"/>
          </a:xfrm>
          <a:prstGeom prst="rect">
            <a:avLst/>
          </a:prstGeom>
          <a:solidFill>
            <a:srgbClr val="FFFFFF"/>
          </a:solidFill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  <a:latin typeface="Century Gothic"/>
                <a:cs typeface="Century Gothic"/>
              </a:rPr>
              <a:t>PROCESSUS D’INNOVATION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  <a:latin typeface="Century Gothic"/>
                <a:cs typeface="Century Gothic"/>
              </a:rPr>
              <a:t>« TRADITIONNEL »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48500" y="2576889"/>
            <a:ext cx="2422088" cy="355600"/>
          </a:xfrm>
          <a:prstGeom prst="rect">
            <a:avLst/>
          </a:prstGeom>
          <a:solidFill>
            <a:srgbClr val="FFFFFF"/>
          </a:solidFill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  <a:latin typeface="Century Gothic"/>
                <a:cs typeface="Century Gothic"/>
              </a:rPr>
              <a:t>MACHINE À LAVER + MIEUX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00163" y="4635877"/>
            <a:ext cx="1390650" cy="503237"/>
          </a:xfrm>
          <a:prstGeom prst="rect">
            <a:avLst/>
          </a:prstGeom>
          <a:solidFill>
            <a:srgbClr val="A61209"/>
          </a:solidFill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  <a:latin typeface="Century Gothic"/>
                <a:cs typeface="Century Gothic"/>
              </a:rPr>
              <a:t>AVOIR DU LINGE PROPRE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2782888" y="4804152"/>
            <a:ext cx="1129326" cy="0"/>
          </a:xfrm>
          <a:prstGeom prst="line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769100" y="4635877"/>
            <a:ext cx="2071688" cy="354012"/>
          </a:xfrm>
          <a:prstGeom prst="rect">
            <a:avLst/>
          </a:prstGeom>
          <a:noFill/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  <a:latin typeface="Century Gothic"/>
                <a:cs typeface="Century Gothic"/>
              </a:rPr>
              <a:t>MACHINE PARTAGÉE</a:t>
            </a: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5511800" y="4318377"/>
            <a:ext cx="1257300" cy="288925"/>
          </a:xfrm>
          <a:prstGeom prst="line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5511800" y="3900864"/>
            <a:ext cx="1101725" cy="508000"/>
          </a:xfrm>
          <a:prstGeom prst="line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5511800" y="4847014"/>
            <a:ext cx="1338263" cy="0"/>
          </a:xfrm>
          <a:prstGeom prst="line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511800" y="5086727"/>
            <a:ext cx="1338263" cy="217487"/>
          </a:xfrm>
          <a:prstGeom prst="line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511800" y="5304214"/>
            <a:ext cx="990600" cy="406400"/>
          </a:xfrm>
          <a:prstGeom prst="line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5511800" y="3657977"/>
            <a:ext cx="503238" cy="554037"/>
          </a:xfrm>
          <a:prstGeom prst="line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5511800" y="5507414"/>
            <a:ext cx="574675" cy="538163"/>
          </a:xfrm>
          <a:prstGeom prst="line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502400" y="5085449"/>
            <a:ext cx="2833688" cy="354013"/>
          </a:xfrm>
          <a:prstGeom prst="rect">
            <a:avLst/>
          </a:prstGeom>
          <a:noFill/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  <a:latin typeface="Century Gothic"/>
                <a:cs typeface="Century Gothic"/>
              </a:rPr>
              <a:t>RAFRAICHIR VS. LAVER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69100" y="4140577"/>
            <a:ext cx="2446338" cy="355600"/>
          </a:xfrm>
          <a:prstGeom prst="rect">
            <a:avLst/>
          </a:prstGeom>
          <a:noFill/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  <a:latin typeface="Century Gothic"/>
                <a:cs typeface="Century Gothic"/>
              </a:rPr>
              <a:t>RÉCUPÉRATION EAU DE PLUIE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13525" y="5604252"/>
            <a:ext cx="2833688" cy="354012"/>
          </a:xfrm>
          <a:prstGeom prst="rect">
            <a:avLst/>
          </a:prstGeom>
          <a:noFill/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  <a:latin typeface="Century Gothic"/>
                <a:cs typeface="Century Gothic"/>
              </a:rPr>
              <a:t>NANOTECHNOLOGIE – VÊTEMENT AUTONETTOYANT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86475" y="3657977"/>
            <a:ext cx="2446338" cy="354012"/>
          </a:xfrm>
          <a:prstGeom prst="rect">
            <a:avLst/>
          </a:prstGeom>
          <a:noFill/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  <a:latin typeface="Century Gothic"/>
                <a:cs typeface="Century Gothic"/>
              </a:rPr>
              <a:t>LAVAGE LONG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99138" y="3302377"/>
            <a:ext cx="1406525" cy="355600"/>
          </a:xfrm>
          <a:prstGeom prst="rect">
            <a:avLst/>
          </a:prstGeom>
          <a:noFill/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  <a:latin typeface="Century Gothic"/>
                <a:cs typeface="Century Gothic"/>
              </a:rPr>
              <a:t>LAVAGE AIR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99138" y="6045577"/>
            <a:ext cx="2370137" cy="354012"/>
          </a:xfrm>
          <a:prstGeom prst="rect">
            <a:avLst/>
          </a:prstGeom>
          <a:noFill/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  <a:latin typeface="Century Gothic"/>
                <a:cs typeface="Century Gothic"/>
              </a:rPr>
              <a:t>SERVICE COLLABORATIF</a:t>
            </a:r>
          </a:p>
        </p:txBody>
      </p:sp>
      <p:cxnSp>
        <p:nvCxnSpPr>
          <p:cNvPr id="43" name="Connecteur droit 42"/>
          <p:cNvCxnSpPr/>
          <p:nvPr/>
        </p:nvCxnSpPr>
        <p:spPr>
          <a:xfrm>
            <a:off x="5511800" y="5775702"/>
            <a:ext cx="127000" cy="360362"/>
          </a:xfrm>
          <a:prstGeom prst="line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621213" y="6136064"/>
            <a:ext cx="2154237" cy="355600"/>
          </a:xfrm>
          <a:prstGeom prst="rect">
            <a:avLst/>
          </a:prstGeom>
          <a:noFill/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13648" y="781720"/>
            <a:ext cx="1820863" cy="1652588"/>
          </a:xfrm>
          <a:prstGeom prst="rect">
            <a:avLst/>
          </a:prstGeom>
          <a:noFill/>
          <a:ln w="63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alibri"/>
              </a:rPr>
              <a:t>+ SILENCIEUSE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alibri"/>
              </a:rPr>
              <a:t>+ RAPIDE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alibri"/>
              </a:rPr>
              <a:t>+ PETITE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alibri"/>
              </a:rPr>
              <a:t>+ GRANDE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alibri"/>
              </a:rPr>
              <a:t>+ CONNECTÉE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alibri"/>
              </a:rPr>
              <a:t>– ENERGIVORE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alibri"/>
              </a:rPr>
              <a:t>...</a:t>
            </a:r>
          </a:p>
        </p:txBody>
      </p:sp>
      <p:cxnSp>
        <p:nvCxnSpPr>
          <p:cNvPr id="48" name="Connecteur droit 47"/>
          <p:cNvCxnSpPr>
            <a:endCxn id="11" idx="1"/>
          </p:cNvCxnSpPr>
          <p:nvPr/>
        </p:nvCxnSpPr>
        <p:spPr>
          <a:xfrm>
            <a:off x="5354637" y="2754689"/>
            <a:ext cx="1693863" cy="0"/>
          </a:xfrm>
          <a:prstGeom prst="line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 rot="20700000">
            <a:off x="565786" y="2380039"/>
            <a:ext cx="1348105" cy="354013"/>
          </a:xfrm>
          <a:prstGeom prst="rect">
            <a:avLst/>
          </a:prstGeom>
          <a:solidFill>
            <a:srgbClr val="FFFFFF"/>
          </a:solidFill>
          <a:ln w="6350" cmpd="sng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000000"/>
                </a:solidFill>
                <a:latin typeface="Century Gothic"/>
                <a:cs typeface="Century Gothic"/>
              </a:rPr>
              <a:t>LE PROBLÈME</a:t>
            </a:r>
          </a:p>
        </p:txBody>
      </p:sp>
      <p:pic>
        <p:nvPicPr>
          <p:cNvPr id="53" name="Image 52" descr="nouveau document 33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11927"/>
            <a:ext cx="1295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 rot="20700000">
            <a:off x="854393" y="4353302"/>
            <a:ext cx="1040765" cy="355600"/>
          </a:xfrm>
          <a:prstGeom prst="rect">
            <a:avLst/>
          </a:prstGeom>
          <a:solidFill>
            <a:srgbClr val="FFFFFF"/>
          </a:solidFill>
          <a:ln w="6350" cmpd="sng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000000"/>
                </a:solidFill>
                <a:latin typeface="Century Gothic"/>
                <a:cs typeface="Century Gothic"/>
              </a:rPr>
              <a:t>LE BESOIN</a:t>
            </a:r>
          </a:p>
        </p:txBody>
      </p:sp>
      <p:sp>
        <p:nvSpPr>
          <p:cNvPr id="54" name="Ellipse 53"/>
          <p:cNvSpPr/>
          <p:nvPr/>
        </p:nvSpPr>
        <p:spPr>
          <a:xfrm>
            <a:off x="7342223" y="624558"/>
            <a:ext cx="1809750" cy="180975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57128" y="267563"/>
            <a:ext cx="3980036" cy="369332"/>
          </a:xfrm>
          <a:prstGeom prst="rect">
            <a:avLst/>
          </a:prstGeom>
          <a:solidFill>
            <a:srgbClr val="A61209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L’APPROCHE DE DESIGN THINKING</a:t>
            </a:r>
            <a:endParaRPr lang="fr-FR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654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8" grpId="0" animBg="1"/>
      <p:bldP spid="11" grpId="0" animBg="1"/>
      <p:bldP spid="12" grpId="0" animBg="1"/>
      <p:bldP spid="17" grpId="0"/>
      <p:bldP spid="36" grpId="0"/>
      <p:bldP spid="37" grpId="0"/>
      <p:bldP spid="38" grpId="0"/>
      <p:bldP spid="39" grpId="0"/>
      <p:bldP spid="40" grpId="0"/>
      <p:bldP spid="41" grpId="0"/>
      <p:bldP spid="45" grpId="0"/>
      <p:bldP spid="46" grpId="0"/>
      <p:bldP spid="50" grpId="0" animBg="1"/>
      <p:bldP spid="51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08255" y="4647999"/>
            <a:ext cx="527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/>
                <a:cs typeface="Century Gothic"/>
              </a:rPr>
              <a:t>Premier temps « théorique » – Approche design </a:t>
            </a:r>
            <a:r>
              <a:rPr lang="fr-FR" sz="1400" dirty="0" err="1">
                <a:latin typeface="Century Gothic"/>
                <a:cs typeface="Century Gothic"/>
              </a:rPr>
              <a:t>t</a:t>
            </a:r>
            <a:r>
              <a:rPr lang="fr-FR" sz="1400" dirty="0" err="1" smtClean="0">
                <a:latin typeface="Century Gothic"/>
                <a:cs typeface="Century Gothic"/>
              </a:rPr>
              <a:t>hinking</a:t>
            </a:r>
            <a:endParaRPr lang="fr-FR" sz="1400" b="1" dirty="0">
              <a:latin typeface="Century Gothic"/>
              <a:cs typeface="Century Gothic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57128" y="267563"/>
            <a:ext cx="1652700" cy="369332"/>
          </a:xfrm>
          <a:prstGeom prst="rect">
            <a:avLst/>
          </a:prstGeom>
          <a:solidFill>
            <a:srgbClr val="A61209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LE DISPOSITIF</a:t>
            </a:r>
            <a:endParaRPr lang="fr-FR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pSp>
        <p:nvGrpSpPr>
          <p:cNvPr id="81" name="Grouper 80"/>
          <p:cNvGrpSpPr/>
          <p:nvPr/>
        </p:nvGrpSpPr>
        <p:grpSpPr>
          <a:xfrm>
            <a:off x="911792" y="2088520"/>
            <a:ext cx="7899232" cy="365726"/>
            <a:chOff x="2173677" y="2284747"/>
            <a:chExt cx="4824171" cy="223354"/>
          </a:xfrm>
        </p:grpSpPr>
        <p:cxnSp>
          <p:nvCxnSpPr>
            <p:cNvPr id="42" name="Connecteur droit avec flèche 41"/>
            <p:cNvCxnSpPr/>
            <p:nvPr/>
          </p:nvCxnSpPr>
          <p:spPr>
            <a:xfrm>
              <a:off x="2480466" y="2385548"/>
              <a:ext cx="669423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Ellipse 53"/>
            <p:cNvSpPr/>
            <p:nvPr/>
          </p:nvSpPr>
          <p:spPr>
            <a:xfrm>
              <a:off x="2173677" y="2284747"/>
              <a:ext cx="223354" cy="223354"/>
            </a:xfrm>
            <a:prstGeom prst="ellipse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Ellipse 63"/>
            <p:cNvSpPr/>
            <p:nvPr/>
          </p:nvSpPr>
          <p:spPr>
            <a:xfrm>
              <a:off x="3286102" y="2284747"/>
              <a:ext cx="223354" cy="223354"/>
            </a:xfrm>
            <a:prstGeom prst="ellipse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5" name="Connecteur droit avec flèche 64"/>
            <p:cNvCxnSpPr/>
            <p:nvPr/>
          </p:nvCxnSpPr>
          <p:spPr>
            <a:xfrm>
              <a:off x="3635719" y="2385548"/>
              <a:ext cx="669423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Ellipse 65"/>
            <p:cNvSpPr/>
            <p:nvPr/>
          </p:nvSpPr>
          <p:spPr>
            <a:xfrm>
              <a:off x="4441355" y="2284747"/>
              <a:ext cx="223354" cy="223354"/>
            </a:xfrm>
            <a:prstGeom prst="ellipse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>
              <a:off x="4817055" y="2385548"/>
              <a:ext cx="669423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Ellipse 67"/>
            <p:cNvSpPr/>
            <p:nvPr/>
          </p:nvSpPr>
          <p:spPr>
            <a:xfrm>
              <a:off x="5622691" y="2284747"/>
              <a:ext cx="223354" cy="223354"/>
            </a:xfrm>
            <a:prstGeom prst="ellipse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9" name="Connecteur droit avec flèche 68"/>
            <p:cNvCxnSpPr/>
            <p:nvPr/>
          </p:nvCxnSpPr>
          <p:spPr>
            <a:xfrm>
              <a:off x="5968858" y="2385548"/>
              <a:ext cx="669423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Ellipse 69"/>
            <p:cNvSpPr/>
            <p:nvPr/>
          </p:nvSpPr>
          <p:spPr>
            <a:xfrm>
              <a:off x="6774494" y="2284747"/>
              <a:ext cx="223354" cy="223354"/>
            </a:xfrm>
            <a:prstGeom prst="ellipse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Arc plein 73"/>
          <p:cNvSpPr/>
          <p:nvPr/>
        </p:nvSpPr>
        <p:spPr>
          <a:xfrm rot="10800000">
            <a:off x="1517569" y="4364939"/>
            <a:ext cx="1528796" cy="1528796"/>
          </a:xfrm>
          <a:prstGeom prst="blockArc">
            <a:avLst/>
          </a:prstGeom>
          <a:pattFill prst="pct5">
            <a:fgClr>
              <a:prstClr val="black"/>
            </a:fgClr>
            <a:bgClr>
              <a:prstClr val="white"/>
            </a:bgClr>
          </a:patt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Arc plein 74"/>
          <p:cNvSpPr/>
          <p:nvPr/>
        </p:nvSpPr>
        <p:spPr>
          <a:xfrm>
            <a:off x="1517569" y="4276338"/>
            <a:ext cx="1528796" cy="1528796"/>
          </a:xfrm>
          <a:prstGeom prst="blockArc">
            <a:avLst/>
          </a:prstGeom>
          <a:pattFill prst="ltUpDiag">
            <a:fgClr>
              <a:prstClr val="black"/>
            </a:fgClr>
            <a:bgClr>
              <a:prstClr val="white"/>
            </a:bgClr>
          </a:patt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8" name="Connecteur droit avec flèche 77"/>
          <p:cNvCxnSpPr/>
          <p:nvPr/>
        </p:nvCxnSpPr>
        <p:spPr>
          <a:xfrm>
            <a:off x="3149889" y="4801888"/>
            <a:ext cx="669423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>
            <a:off x="3149889" y="5353745"/>
            <a:ext cx="669423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3908255" y="5199856"/>
            <a:ext cx="527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/>
                <a:cs typeface="Century Gothic"/>
              </a:rPr>
              <a:t>Second temps créatif/pratique – Outils du design </a:t>
            </a:r>
            <a:r>
              <a:rPr lang="fr-FR" sz="1400" dirty="0" err="1">
                <a:latin typeface="Century Gothic"/>
                <a:cs typeface="Century Gothic"/>
              </a:rPr>
              <a:t>t</a:t>
            </a:r>
            <a:r>
              <a:rPr lang="fr-FR" sz="1400" dirty="0" err="1" smtClean="0">
                <a:latin typeface="Century Gothic"/>
                <a:cs typeface="Century Gothic"/>
              </a:rPr>
              <a:t>hinking</a:t>
            </a:r>
            <a:endParaRPr lang="fr-FR" sz="1400" b="1" dirty="0">
              <a:latin typeface="Century Gothic"/>
              <a:cs typeface="Century Gothic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408046" y="3586158"/>
            <a:ext cx="5276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entury Gothic"/>
                <a:cs typeface="Century Gothic"/>
              </a:rPr>
              <a:t>Un module de 3-4h en deux temps </a:t>
            </a:r>
            <a:endParaRPr lang="fr-FR" sz="1600" b="1" dirty="0">
              <a:latin typeface="Century Gothic"/>
              <a:cs typeface="Century Gothic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408046" y="1009011"/>
            <a:ext cx="6601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entury Gothic"/>
                <a:cs typeface="Century Gothic"/>
              </a:rPr>
              <a:t>Un module « Design </a:t>
            </a:r>
            <a:r>
              <a:rPr lang="fr-FR" sz="1600" b="1" dirty="0" err="1" smtClean="0">
                <a:latin typeface="Century Gothic"/>
                <a:cs typeface="Century Gothic"/>
              </a:rPr>
              <a:t>Thinking</a:t>
            </a:r>
            <a:r>
              <a:rPr lang="fr-FR" sz="1600" b="1" dirty="0" smtClean="0">
                <a:latin typeface="Century Gothic"/>
                <a:cs typeface="Century Gothic"/>
              </a:rPr>
              <a:t> CZC</a:t>
            </a:r>
            <a:r>
              <a:rPr lang="fr-FR" sz="1600" b="1" dirty="0" smtClean="0">
                <a:latin typeface="Century Gothic"/>
                <a:cs typeface="Century Gothic"/>
              </a:rPr>
              <a:t> » répété 5 fois</a:t>
            </a:r>
            <a:endParaRPr lang="fr-FR" sz="1600" b="1" dirty="0">
              <a:latin typeface="Century Gothic"/>
              <a:cs typeface="Century Gothic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145372" y="2762150"/>
            <a:ext cx="183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entury Gothic"/>
                <a:cs typeface="Century Gothic"/>
              </a:rPr>
              <a:t>Université A</a:t>
            </a:r>
            <a:endParaRPr lang="fr-FR" sz="1200" dirty="0">
              <a:latin typeface="Century Gothic"/>
              <a:cs typeface="Century Gothic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2005977" y="2579287"/>
            <a:ext cx="183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entury Gothic"/>
                <a:cs typeface="Century Gothic"/>
              </a:rPr>
              <a:t>Université B</a:t>
            </a:r>
            <a:endParaRPr lang="fr-FR" sz="1200" dirty="0">
              <a:latin typeface="Century Gothic"/>
              <a:cs typeface="Century Gothic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908255" y="2579287"/>
            <a:ext cx="183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entury Gothic"/>
                <a:cs typeface="Century Gothic"/>
              </a:rPr>
              <a:t>Université C</a:t>
            </a:r>
            <a:endParaRPr lang="fr-FR" sz="1200" dirty="0">
              <a:latin typeface="Century Gothic"/>
              <a:cs typeface="Century Gothic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5755512" y="2579287"/>
            <a:ext cx="183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entury Gothic"/>
                <a:cs typeface="Century Gothic"/>
              </a:rPr>
              <a:t>Université D</a:t>
            </a:r>
            <a:endParaRPr lang="fr-FR" sz="1200" dirty="0">
              <a:latin typeface="Century Gothic"/>
              <a:cs typeface="Century Gothic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7658962" y="2579287"/>
            <a:ext cx="183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entury Gothic"/>
                <a:cs typeface="Century Gothic"/>
              </a:rPr>
              <a:t>Université E</a:t>
            </a:r>
            <a:endParaRPr lang="fr-FR" sz="1200" dirty="0">
              <a:latin typeface="Century Gothic"/>
              <a:cs typeface="Century Gothic"/>
            </a:endParaRPr>
          </a:p>
        </p:txBody>
      </p:sp>
      <p:pic>
        <p:nvPicPr>
          <p:cNvPr id="91" name="Image 90" descr="header_UZC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5" r="-5838"/>
          <a:stretch/>
        </p:blipFill>
        <p:spPr>
          <a:xfrm>
            <a:off x="907546" y="1579227"/>
            <a:ext cx="1768309" cy="73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3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110353" y="2470373"/>
            <a:ext cx="527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/>
                <a:cs typeface="Century Gothic"/>
              </a:rPr>
              <a:t>Premier temps « théorique » – Approche design </a:t>
            </a:r>
            <a:r>
              <a:rPr lang="fr-FR" sz="1400" dirty="0" err="1">
                <a:latin typeface="Century Gothic"/>
                <a:cs typeface="Century Gothic"/>
              </a:rPr>
              <a:t>t</a:t>
            </a:r>
            <a:r>
              <a:rPr lang="fr-FR" sz="1400" dirty="0" err="1" smtClean="0">
                <a:latin typeface="Century Gothic"/>
                <a:cs typeface="Century Gothic"/>
              </a:rPr>
              <a:t>hinking</a:t>
            </a:r>
            <a:endParaRPr lang="fr-FR" sz="1400" b="1" dirty="0">
              <a:latin typeface="Century Gothic"/>
              <a:cs typeface="Century Gothic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57128" y="267563"/>
            <a:ext cx="1652700" cy="369332"/>
          </a:xfrm>
          <a:prstGeom prst="rect">
            <a:avLst/>
          </a:prstGeom>
          <a:solidFill>
            <a:srgbClr val="A61209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LE DISPOSITIF</a:t>
            </a:r>
            <a:endParaRPr lang="fr-FR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4" name="Arc plein 73"/>
          <p:cNvSpPr/>
          <p:nvPr/>
        </p:nvSpPr>
        <p:spPr>
          <a:xfrm rot="10800000">
            <a:off x="719667" y="3272188"/>
            <a:ext cx="1528796" cy="1528796"/>
          </a:xfrm>
          <a:prstGeom prst="blockArc">
            <a:avLst/>
          </a:prstGeom>
          <a:pattFill prst="pct5">
            <a:fgClr>
              <a:prstClr val="black"/>
            </a:fgClr>
            <a:bgClr>
              <a:prstClr val="white"/>
            </a:bgClr>
          </a:patt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Arc plein 74"/>
          <p:cNvSpPr/>
          <p:nvPr/>
        </p:nvSpPr>
        <p:spPr>
          <a:xfrm>
            <a:off x="719667" y="2411721"/>
            <a:ext cx="1528796" cy="1528796"/>
          </a:xfrm>
          <a:prstGeom prst="blockArc">
            <a:avLst/>
          </a:prstGeom>
          <a:pattFill prst="ltUpDiag">
            <a:fgClr>
              <a:prstClr val="black"/>
            </a:fgClr>
            <a:bgClr>
              <a:prstClr val="white"/>
            </a:bgClr>
          </a:patt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8" name="Connecteur droit avec flèche 77"/>
          <p:cNvCxnSpPr/>
          <p:nvPr/>
        </p:nvCxnSpPr>
        <p:spPr>
          <a:xfrm>
            <a:off x="2351987" y="2624262"/>
            <a:ext cx="669423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>
            <a:off x="2351987" y="4162547"/>
            <a:ext cx="669423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3110353" y="4008658"/>
            <a:ext cx="527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/>
                <a:cs typeface="Century Gothic"/>
              </a:rPr>
              <a:t>Second temps créatif/pratique – Outils du design </a:t>
            </a:r>
            <a:r>
              <a:rPr lang="fr-FR" sz="1400" dirty="0" err="1">
                <a:latin typeface="Century Gothic"/>
                <a:cs typeface="Century Gothic"/>
              </a:rPr>
              <a:t>t</a:t>
            </a:r>
            <a:r>
              <a:rPr lang="fr-FR" sz="1400" dirty="0" err="1" smtClean="0">
                <a:latin typeface="Century Gothic"/>
                <a:cs typeface="Century Gothic"/>
              </a:rPr>
              <a:t>hinking</a:t>
            </a:r>
            <a:endParaRPr lang="fr-FR" sz="1400" b="1" dirty="0">
              <a:latin typeface="Century Gothic"/>
              <a:cs typeface="Century Gothic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408046" y="1075783"/>
            <a:ext cx="5276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entury Gothic"/>
                <a:cs typeface="Century Gothic"/>
              </a:rPr>
              <a:t>Un module de 3-4h en deux temps </a:t>
            </a:r>
            <a:endParaRPr lang="fr-FR" sz="1600" b="1" dirty="0">
              <a:latin typeface="Century Gothic"/>
              <a:cs typeface="Century Gothic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110353" y="2762399"/>
            <a:ext cx="506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/>
                <a:cs typeface="Century Gothic"/>
              </a:rPr>
              <a:t>Expériences, cas, posture du design </a:t>
            </a:r>
            <a:r>
              <a:rPr lang="fr-FR" sz="1400" b="1" dirty="0" err="1" smtClean="0">
                <a:latin typeface="Century Gothic"/>
                <a:cs typeface="Century Gothic"/>
              </a:rPr>
              <a:t>thinking</a:t>
            </a:r>
            <a:r>
              <a:rPr lang="fr-FR" sz="1400" b="1" dirty="0" smtClean="0">
                <a:latin typeface="Century Gothic"/>
                <a:cs typeface="Century Gothic"/>
              </a:rPr>
              <a:t>, méthodes et outils</a:t>
            </a:r>
            <a:endParaRPr lang="fr-FR" sz="1400" b="1" dirty="0">
              <a:latin typeface="Century Gothic"/>
              <a:cs typeface="Century Gothic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110353" y="4352501"/>
            <a:ext cx="62911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/>
                <a:cs typeface="Century Gothic"/>
              </a:rPr>
              <a:t>1. Partir des usages des étudiants à l’université (individuels, collectifs) dans un contexte de TRI</a:t>
            </a:r>
            <a:r>
              <a:rPr lang="fr-FR" sz="1400" b="1" dirty="0" smtClean="0">
                <a:latin typeface="Century Gothic"/>
                <a:cs typeface="Century Gothic"/>
              </a:rPr>
              <a:t>-Campus Zéro Carbone</a:t>
            </a:r>
            <a:endParaRPr lang="fr-FR" sz="1400" b="1" dirty="0" smtClean="0">
              <a:latin typeface="Century Gothic"/>
              <a:cs typeface="Century Gothic"/>
            </a:endParaRPr>
          </a:p>
          <a:p>
            <a:r>
              <a:rPr lang="fr-FR" sz="1400" b="1" dirty="0" smtClean="0">
                <a:latin typeface="Century Gothic"/>
                <a:cs typeface="Century Gothic"/>
              </a:rPr>
              <a:t>2. Cartes à réaction</a:t>
            </a:r>
          </a:p>
          <a:p>
            <a:r>
              <a:rPr lang="fr-FR" sz="1400" b="1" dirty="0" smtClean="0">
                <a:latin typeface="Century Gothic"/>
                <a:cs typeface="Century Gothic"/>
              </a:rPr>
              <a:t>3. Scénarios</a:t>
            </a:r>
          </a:p>
          <a:p>
            <a:endParaRPr lang="fr-FR" sz="1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622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55263" y="343635"/>
            <a:ext cx="2428735" cy="152143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57128" y="267563"/>
            <a:ext cx="2459946" cy="369332"/>
          </a:xfrm>
          <a:prstGeom prst="rect">
            <a:avLst/>
          </a:prstGeom>
          <a:solidFill>
            <a:srgbClr val="A61209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CARTES À RÉACTION</a:t>
            </a:r>
            <a:endParaRPr lang="fr-FR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8046" y="1245060"/>
            <a:ext cx="5276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entury Gothic"/>
                <a:cs typeface="Century Gothic"/>
              </a:rPr>
              <a:t>Exemples de sujets de cartes à réaction :</a:t>
            </a:r>
            <a:endParaRPr lang="fr-FR" sz="1600" b="1" dirty="0">
              <a:latin typeface="Century Gothic"/>
              <a:cs typeface="Century Gothic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8046" y="1963722"/>
            <a:ext cx="9052492" cy="4278094"/>
          </a:xfrm>
          <a:prstGeom prst="rect">
            <a:avLst/>
          </a:prstGeom>
          <a:noFill/>
        </p:spPr>
        <p:txBody>
          <a:bodyPr wrap="square" numCol="2" spcCol="540000" rtlCol="0">
            <a:spAutoFit/>
          </a:bodyPr>
          <a:lstStyle/>
          <a:p>
            <a:r>
              <a:rPr lang="fr-FR" sz="1600" dirty="0" smtClean="0">
                <a:latin typeface="Century Gothic"/>
                <a:cs typeface="Century Gothic"/>
              </a:rPr>
              <a:t>Le </a:t>
            </a:r>
            <a:r>
              <a:rPr lang="fr-FR" sz="1600" b="1" dirty="0">
                <a:latin typeface="Century Gothic"/>
                <a:cs typeface="Century Gothic"/>
              </a:rPr>
              <a:t>budget participatif </a:t>
            </a:r>
            <a:r>
              <a:rPr lang="fr-FR" sz="1600" dirty="0">
                <a:latin typeface="Century Gothic"/>
                <a:cs typeface="Century Gothic"/>
              </a:rPr>
              <a:t>des universités zéro carbone…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dirty="0">
                <a:latin typeface="Century Gothic"/>
                <a:cs typeface="Century Gothic"/>
              </a:rPr>
              <a:t>Les </a:t>
            </a:r>
            <a:r>
              <a:rPr lang="fr-FR" sz="1600" b="1" dirty="0">
                <a:latin typeface="Century Gothic"/>
                <a:cs typeface="Century Gothic"/>
              </a:rPr>
              <a:t>services collaboratifs </a:t>
            </a:r>
            <a:r>
              <a:rPr lang="fr-FR" sz="1600" dirty="0">
                <a:latin typeface="Century Gothic"/>
                <a:cs typeface="Century Gothic"/>
              </a:rPr>
              <a:t>dans l’université zéro carbone…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b="1" dirty="0">
                <a:latin typeface="Century Gothic"/>
                <a:cs typeface="Century Gothic"/>
              </a:rPr>
              <a:t>Biodiversité</a:t>
            </a:r>
            <a:r>
              <a:rPr lang="fr-FR" sz="1600" dirty="0">
                <a:latin typeface="Century Gothic"/>
                <a:cs typeface="Century Gothic"/>
              </a:rPr>
              <a:t> sur le campus zéro carbone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b="1" dirty="0">
                <a:latin typeface="Century Gothic"/>
                <a:cs typeface="Century Gothic"/>
              </a:rPr>
              <a:t>Alimentation durable </a:t>
            </a:r>
            <a:r>
              <a:rPr lang="fr-FR" sz="1600" dirty="0">
                <a:latin typeface="Century Gothic"/>
                <a:cs typeface="Century Gothic"/>
              </a:rPr>
              <a:t>à l’université zéro carbone</a:t>
            </a:r>
            <a:r>
              <a:rPr lang="fr-FR" sz="1600" dirty="0" smtClean="0">
                <a:latin typeface="Century Gothic"/>
                <a:cs typeface="Century Gothic"/>
              </a:rPr>
              <a:t>…</a:t>
            </a:r>
          </a:p>
          <a:p>
            <a:endParaRPr lang="fr-FR" sz="1600" dirty="0" smtClean="0">
              <a:latin typeface="Century Gothic"/>
              <a:cs typeface="Century Gothic"/>
            </a:endParaRPr>
          </a:p>
          <a:p>
            <a:r>
              <a:rPr lang="fr-FR" sz="1600" dirty="0">
                <a:latin typeface="Century Gothic"/>
                <a:cs typeface="Century Gothic"/>
              </a:rPr>
              <a:t>Les </a:t>
            </a:r>
            <a:r>
              <a:rPr lang="fr-FR" sz="1600" b="1" dirty="0">
                <a:latin typeface="Century Gothic"/>
                <a:cs typeface="Century Gothic"/>
              </a:rPr>
              <a:t>étudiants assistent les architectes </a:t>
            </a:r>
            <a:r>
              <a:rPr lang="fr-FR" sz="1600" dirty="0">
                <a:latin typeface="Century Gothic"/>
                <a:cs typeface="Century Gothic"/>
              </a:rPr>
              <a:t>de l’université zéro carbone…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dirty="0">
                <a:latin typeface="Century Gothic"/>
                <a:cs typeface="Century Gothic"/>
              </a:rPr>
              <a:t>Les </a:t>
            </a:r>
            <a:r>
              <a:rPr lang="fr-FR" sz="1600" b="1" dirty="0">
                <a:latin typeface="Century Gothic"/>
                <a:cs typeface="Century Gothic"/>
              </a:rPr>
              <a:t>bourses universitaires </a:t>
            </a:r>
            <a:r>
              <a:rPr lang="fr-FR" sz="1600" dirty="0">
                <a:latin typeface="Century Gothic"/>
                <a:cs typeface="Century Gothic"/>
              </a:rPr>
              <a:t>zéro carbone sont versées à 50% </a:t>
            </a:r>
            <a:r>
              <a:rPr lang="fr-FR" sz="1600" b="1" dirty="0">
                <a:latin typeface="Century Gothic"/>
                <a:cs typeface="Century Gothic"/>
              </a:rPr>
              <a:t>en monnaie locale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endParaRPr lang="fr-FR" sz="1600" dirty="0" smtClean="0">
              <a:latin typeface="Century Gothic"/>
              <a:cs typeface="Century Gothic"/>
            </a:endParaRPr>
          </a:p>
          <a:p>
            <a:r>
              <a:rPr lang="fr-FR" sz="1600" dirty="0" smtClean="0">
                <a:latin typeface="Century Gothic"/>
                <a:cs typeface="Century Gothic"/>
              </a:rPr>
              <a:t/>
            </a:r>
            <a:br>
              <a:rPr lang="fr-FR" sz="1600" dirty="0" smtClean="0">
                <a:latin typeface="Century Gothic"/>
                <a:cs typeface="Century Gothic"/>
              </a:rPr>
            </a:br>
            <a:r>
              <a:rPr lang="fr-FR" sz="1600" b="1" dirty="0" smtClean="0">
                <a:latin typeface="Century Gothic"/>
                <a:cs typeface="Century Gothic"/>
              </a:rPr>
              <a:t>Energies </a:t>
            </a:r>
            <a:r>
              <a:rPr lang="fr-FR" sz="1600" b="1" dirty="0">
                <a:latin typeface="Century Gothic"/>
                <a:cs typeface="Century Gothic"/>
              </a:rPr>
              <a:t>renouvelables</a:t>
            </a:r>
            <a:r>
              <a:rPr lang="fr-FR" sz="1600" dirty="0">
                <a:latin typeface="Century Gothic"/>
                <a:cs typeface="Century Gothic"/>
              </a:rPr>
              <a:t> dans l’université zéro carbone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b="1" dirty="0">
                <a:latin typeface="Century Gothic"/>
                <a:cs typeface="Century Gothic"/>
              </a:rPr>
              <a:t>Zone d’expérimentation </a:t>
            </a:r>
            <a:r>
              <a:rPr lang="fr-FR" sz="1600" dirty="0">
                <a:latin typeface="Century Gothic"/>
                <a:cs typeface="Century Gothic"/>
              </a:rPr>
              <a:t>université zéro carbone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b="1" dirty="0">
                <a:latin typeface="Century Gothic"/>
                <a:cs typeface="Century Gothic"/>
              </a:rPr>
              <a:t>Mobilité</a:t>
            </a:r>
            <a:r>
              <a:rPr lang="fr-FR" sz="1600" dirty="0">
                <a:latin typeface="Century Gothic"/>
                <a:cs typeface="Century Gothic"/>
              </a:rPr>
              <a:t> estudiantine zéro carbone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b="1" dirty="0" err="1">
                <a:latin typeface="Century Gothic"/>
                <a:cs typeface="Century Gothic"/>
              </a:rPr>
              <a:t>Lab</a:t>
            </a:r>
            <a:r>
              <a:rPr lang="fr-FR" sz="1600" b="1" dirty="0">
                <a:latin typeface="Century Gothic"/>
                <a:cs typeface="Century Gothic"/>
              </a:rPr>
              <a:t> de </a:t>
            </a:r>
            <a:r>
              <a:rPr lang="fr-FR" sz="1600" b="1" dirty="0" err="1">
                <a:latin typeface="Century Gothic"/>
                <a:cs typeface="Century Gothic"/>
              </a:rPr>
              <a:t>ré-invention</a:t>
            </a:r>
            <a:r>
              <a:rPr lang="fr-FR" sz="1600" b="1" dirty="0">
                <a:latin typeface="Century Gothic"/>
                <a:cs typeface="Century Gothic"/>
              </a:rPr>
              <a:t> </a:t>
            </a:r>
            <a:r>
              <a:rPr lang="fr-FR" sz="1600" dirty="0">
                <a:latin typeface="Century Gothic"/>
                <a:cs typeface="Century Gothic"/>
              </a:rPr>
              <a:t>perpétuelle de l’université 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b="1" dirty="0">
                <a:latin typeface="Century Gothic"/>
                <a:cs typeface="Century Gothic"/>
              </a:rPr>
              <a:t>Semaine atypique</a:t>
            </a:r>
            <a:r>
              <a:rPr lang="fr-FR" sz="1600" dirty="0">
                <a:latin typeface="Century Gothic"/>
                <a:cs typeface="Century Gothic"/>
              </a:rPr>
              <a:t> de mon université zéro carbone</a:t>
            </a:r>
          </a:p>
          <a:p>
            <a:endParaRPr lang="fr-FR" sz="1600" dirty="0"/>
          </a:p>
          <a:p>
            <a:r>
              <a:rPr lang="fr-FR" sz="1600" dirty="0">
                <a:latin typeface="Century Gothic"/>
                <a:cs typeface="Century Gothic"/>
              </a:rPr>
              <a:t>Université </a:t>
            </a:r>
            <a:r>
              <a:rPr lang="fr-FR" sz="1600" b="1" dirty="0">
                <a:latin typeface="Century Gothic"/>
                <a:cs typeface="Century Gothic"/>
              </a:rPr>
              <a:t>zéro déchet</a:t>
            </a:r>
          </a:p>
        </p:txBody>
      </p:sp>
      <p:sp>
        <p:nvSpPr>
          <p:cNvPr id="7" name="Rectangle 6"/>
          <p:cNvSpPr/>
          <p:nvPr/>
        </p:nvSpPr>
        <p:spPr>
          <a:xfrm rot="252029">
            <a:off x="5287907" y="562746"/>
            <a:ext cx="2428735" cy="152143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rot="256128">
            <a:off x="5451143" y="1018166"/>
            <a:ext cx="2203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1" dirty="0">
                <a:latin typeface="Century Gothic"/>
                <a:cs typeface="Century Gothic"/>
              </a:rPr>
              <a:t>Les services collaboratifs dans l’université zéro carbone…</a:t>
            </a:r>
          </a:p>
        </p:txBody>
      </p:sp>
    </p:spTree>
    <p:extLst>
      <p:ext uri="{BB962C8B-B14F-4D97-AF65-F5344CB8AC3E}">
        <p14:creationId xmlns:p14="http://schemas.microsoft.com/office/powerpoint/2010/main" val="330531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7882" y="4214835"/>
            <a:ext cx="3167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/>
                <a:cs typeface="Century Gothic"/>
              </a:rPr>
              <a:t>Une </a:t>
            </a:r>
            <a:r>
              <a:rPr lang="fr-FR" b="1" dirty="0" smtClean="0">
                <a:latin typeface="Century Gothic"/>
                <a:cs typeface="Century Gothic"/>
              </a:rPr>
              <a:t>trentaine d’étudiants </a:t>
            </a:r>
            <a:r>
              <a:rPr lang="fr-FR" dirty="0" smtClean="0">
                <a:latin typeface="Century Gothic"/>
                <a:cs typeface="Century Gothic"/>
              </a:rPr>
              <a:t>par module + </a:t>
            </a:r>
            <a:r>
              <a:rPr lang="fr-FR" b="1" dirty="0" smtClean="0">
                <a:latin typeface="Century Gothic"/>
                <a:cs typeface="Century Gothic"/>
              </a:rPr>
              <a:t>une dizaine d’enseignants</a:t>
            </a:r>
            <a:r>
              <a:rPr lang="fr-FR" dirty="0" smtClean="0">
                <a:latin typeface="Century Gothic"/>
                <a:cs typeface="Century Gothic"/>
              </a:rPr>
              <a:t>/personnels</a:t>
            </a:r>
            <a:endParaRPr lang="fr-FR" b="1" dirty="0">
              <a:latin typeface="Century Gothic"/>
              <a:cs typeface="Century Gothic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57127" y="267563"/>
            <a:ext cx="2391035" cy="369332"/>
          </a:xfrm>
          <a:prstGeom prst="rect">
            <a:avLst/>
          </a:prstGeom>
          <a:solidFill>
            <a:srgbClr val="A61209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DANS LA PRATIQUE</a:t>
            </a:r>
            <a:endParaRPr lang="fr-FR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1414137" y="2436437"/>
            <a:ext cx="1096132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911792" y="2271383"/>
            <a:ext cx="365726" cy="365726"/>
          </a:xfrm>
          <a:prstGeom prst="ellipse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avec flèche 64"/>
          <p:cNvCxnSpPr/>
          <p:nvPr/>
        </p:nvCxnSpPr>
        <p:spPr>
          <a:xfrm>
            <a:off x="3305780" y="2436437"/>
            <a:ext cx="1096132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5240133" y="2436437"/>
            <a:ext cx="1096132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7126127" y="2436437"/>
            <a:ext cx="1096132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408046" y="1123088"/>
            <a:ext cx="5276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entury Gothic"/>
                <a:cs typeface="Century Gothic"/>
              </a:rPr>
              <a:t>Un module revisité/réajusté entre chaque itération</a:t>
            </a:r>
            <a:endParaRPr lang="fr-FR" sz="1600" b="1" dirty="0">
              <a:latin typeface="Century Gothic"/>
              <a:cs typeface="Century Gothic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145372" y="2767810"/>
            <a:ext cx="183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entury Gothic"/>
                <a:cs typeface="Century Gothic"/>
              </a:rPr>
              <a:t>Université A</a:t>
            </a:r>
            <a:endParaRPr lang="fr-FR" sz="1200" dirty="0">
              <a:latin typeface="Century Gothic"/>
              <a:cs typeface="Century Gothic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2005977" y="2762150"/>
            <a:ext cx="183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entury Gothic"/>
                <a:cs typeface="Century Gothic"/>
              </a:rPr>
              <a:t>Université B</a:t>
            </a:r>
            <a:endParaRPr lang="fr-FR" sz="1200" dirty="0">
              <a:latin typeface="Century Gothic"/>
              <a:cs typeface="Century Gothic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908255" y="2762150"/>
            <a:ext cx="183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entury Gothic"/>
                <a:cs typeface="Century Gothic"/>
              </a:rPr>
              <a:t>Université C</a:t>
            </a:r>
            <a:endParaRPr lang="fr-FR" sz="1200" dirty="0">
              <a:latin typeface="Century Gothic"/>
              <a:cs typeface="Century Gothic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5755512" y="2762150"/>
            <a:ext cx="183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entury Gothic"/>
                <a:cs typeface="Century Gothic"/>
              </a:rPr>
              <a:t>Université D</a:t>
            </a:r>
            <a:endParaRPr lang="fr-FR" sz="1200" dirty="0">
              <a:latin typeface="Century Gothic"/>
              <a:cs typeface="Century Gothic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7658962" y="2762150"/>
            <a:ext cx="183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entury Gothic"/>
                <a:cs typeface="Century Gothic"/>
              </a:rPr>
              <a:t>Université E</a:t>
            </a:r>
            <a:endParaRPr lang="fr-FR" sz="1200" dirty="0">
              <a:latin typeface="Century Gothic"/>
              <a:cs typeface="Century Gothic"/>
            </a:endParaRPr>
          </a:p>
        </p:txBody>
      </p:sp>
      <p:sp>
        <p:nvSpPr>
          <p:cNvPr id="2" name="Forme libre 1"/>
          <p:cNvSpPr/>
          <p:nvPr/>
        </p:nvSpPr>
        <p:spPr>
          <a:xfrm>
            <a:off x="4625930" y="2219856"/>
            <a:ext cx="415408" cy="482178"/>
          </a:xfrm>
          <a:custGeom>
            <a:avLst/>
            <a:gdLst>
              <a:gd name="connsiteX0" fmla="*/ 98445 w 551290"/>
              <a:gd name="connsiteY0" fmla="*/ 167358 h 639900"/>
              <a:gd name="connsiteX1" fmla="*/ 236267 w 551290"/>
              <a:gd name="connsiteY1" fmla="*/ 0 h 639900"/>
              <a:gd name="connsiteX2" fmla="*/ 551290 w 551290"/>
              <a:gd name="connsiteY2" fmla="*/ 39378 h 639900"/>
              <a:gd name="connsiteX3" fmla="*/ 452846 w 551290"/>
              <a:gd name="connsiteY3" fmla="*/ 334717 h 639900"/>
              <a:gd name="connsiteX4" fmla="*/ 88600 w 551290"/>
              <a:gd name="connsiteY4" fmla="*/ 639900 h 639900"/>
              <a:gd name="connsiteX5" fmla="*/ 0 w 551290"/>
              <a:gd name="connsiteY5" fmla="*/ 295338 h 639900"/>
              <a:gd name="connsiteX6" fmla="*/ 177200 w 551290"/>
              <a:gd name="connsiteY6" fmla="*/ 295338 h 639900"/>
              <a:gd name="connsiteX7" fmla="*/ 98445 w 551290"/>
              <a:gd name="connsiteY7" fmla="*/ 167358 h 6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290" h="639900">
                <a:moveTo>
                  <a:pt x="98445" y="167358"/>
                </a:moveTo>
                <a:lnTo>
                  <a:pt x="236267" y="0"/>
                </a:lnTo>
                <a:lnTo>
                  <a:pt x="551290" y="39378"/>
                </a:lnTo>
                <a:lnTo>
                  <a:pt x="452846" y="334717"/>
                </a:lnTo>
                <a:lnTo>
                  <a:pt x="88600" y="639900"/>
                </a:lnTo>
                <a:lnTo>
                  <a:pt x="0" y="295338"/>
                </a:lnTo>
                <a:lnTo>
                  <a:pt x="177200" y="295338"/>
                </a:lnTo>
                <a:lnTo>
                  <a:pt x="98445" y="167358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2736762" y="2259234"/>
            <a:ext cx="374089" cy="354406"/>
          </a:xfrm>
          <a:custGeom>
            <a:avLst/>
            <a:gdLst>
              <a:gd name="connsiteX0" fmla="*/ 0 w 374089"/>
              <a:gd name="connsiteY0" fmla="*/ 147669 h 354406"/>
              <a:gd name="connsiteX1" fmla="*/ 137822 w 374089"/>
              <a:gd name="connsiteY1" fmla="*/ 0 h 354406"/>
              <a:gd name="connsiteX2" fmla="*/ 344556 w 374089"/>
              <a:gd name="connsiteY2" fmla="*/ 0 h 354406"/>
              <a:gd name="connsiteX3" fmla="*/ 374089 w 374089"/>
              <a:gd name="connsiteY3" fmla="*/ 118135 h 354406"/>
              <a:gd name="connsiteX4" fmla="*/ 374089 w 374089"/>
              <a:gd name="connsiteY4" fmla="*/ 295338 h 354406"/>
              <a:gd name="connsiteX5" fmla="*/ 196889 w 374089"/>
              <a:gd name="connsiteY5" fmla="*/ 354406 h 354406"/>
              <a:gd name="connsiteX6" fmla="*/ 78755 w 374089"/>
              <a:gd name="connsiteY6" fmla="*/ 305183 h 354406"/>
              <a:gd name="connsiteX7" fmla="*/ 0 w 374089"/>
              <a:gd name="connsiteY7" fmla="*/ 147669 h 35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089" h="354406">
                <a:moveTo>
                  <a:pt x="0" y="147669"/>
                </a:moveTo>
                <a:lnTo>
                  <a:pt x="137822" y="0"/>
                </a:lnTo>
                <a:lnTo>
                  <a:pt x="344556" y="0"/>
                </a:lnTo>
                <a:lnTo>
                  <a:pt x="374089" y="118135"/>
                </a:lnTo>
                <a:lnTo>
                  <a:pt x="374089" y="295338"/>
                </a:lnTo>
                <a:lnTo>
                  <a:pt x="196889" y="354406"/>
                </a:lnTo>
                <a:lnTo>
                  <a:pt x="78755" y="305183"/>
                </a:lnTo>
                <a:lnTo>
                  <a:pt x="0" y="147669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 rot="17617670">
            <a:off x="6487507" y="2219856"/>
            <a:ext cx="462690" cy="383940"/>
          </a:xfrm>
          <a:custGeom>
            <a:avLst/>
            <a:gdLst>
              <a:gd name="connsiteX0" fmla="*/ 49223 w 462690"/>
              <a:gd name="connsiteY0" fmla="*/ 177203 h 383940"/>
              <a:gd name="connsiteX1" fmla="*/ 157512 w 462690"/>
              <a:gd name="connsiteY1" fmla="*/ 19689 h 383940"/>
              <a:gd name="connsiteX2" fmla="*/ 275646 w 462690"/>
              <a:gd name="connsiteY2" fmla="*/ 0 h 383940"/>
              <a:gd name="connsiteX3" fmla="*/ 423313 w 462690"/>
              <a:gd name="connsiteY3" fmla="*/ 39378 h 383940"/>
              <a:gd name="connsiteX4" fmla="*/ 452846 w 462690"/>
              <a:gd name="connsiteY4" fmla="*/ 118135 h 383940"/>
              <a:gd name="connsiteX5" fmla="*/ 462690 w 462690"/>
              <a:gd name="connsiteY5" fmla="*/ 226426 h 383940"/>
              <a:gd name="connsiteX6" fmla="*/ 403624 w 462690"/>
              <a:gd name="connsiteY6" fmla="*/ 364251 h 383940"/>
              <a:gd name="connsiteX7" fmla="*/ 196890 w 462690"/>
              <a:gd name="connsiteY7" fmla="*/ 383940 h 383940"/>
              <a:gd name="connsiteX8" fmla="*/ 98445 w 462690"/>
              <a:gd name="connsiteY8" fmla="*/ 226426 h 383940"/>
              <a:gd name="connsiteX9" fmla="*/ 0 w 462690"/>
              <a:gd name="connsiteY9" fmla="*/ 196892 h 383940"/>
              <a:gd name="connsiteX10" fmla="*/ 0 w 462690"/>
              <a:gd name="connsiteY10" fmla="*/ 196892 h 383940"/>
              <a:gd name="connsiteX11" fmla="*/ 49223 w 462690"/>
              <a:gd name="connsiteY11" fmla="*/ 177203 h 3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690" h="383940">
                <a:moveTo>
                  <a:pt x="49223" y="177203"/>
                </a:moveTo>
                <a:lnTo>
                  <a:pt x="157512" y="19689"/>
                </a:lnTo>
                <a:lnTo>
                  <a:pt x="275646" y="0"/>
                </a:lnTo>
                <a:lnTo>
                  <a:pt x="423313" y="39378"/>
                </a:lnTo>
                <a:lnTo>
                  <a:pt x="452846" y="118135"/>
                </a:lnTo>
                <a:lnTo>
                  <a:pt x="462690" y="226426"/>
                </a:lnTo>
                <a:lnTo>
                  <a:pt x="403624" y="364251"/>
                </a:lnTo>
                <a:lnTo>
                  <a:pt x="196890" y="383940"/>
                </a:lnTo>
                <a:lnTo>
                  <a:pt x="98445" y="226426"/>
                </a:lnTo>
                <a:lnTo>
                  <a:pt x="0" y="196892"/>
                </a:lnTo>
                <a:lnTo>
                  <a:pt x="0" y="196892"/>
                </a:lnTo>
                <a:lnTo>
                  <a:pt x="49223" y="177203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 rot="19696032">
            <a:off x="8330135" y="2197818"/>
            <a:ext cx="413468" cy="452852"/>
          </a:xfrm>
          <a:custGeom>
            <a:avLst/>
            <a:gdLst>
              <a:gd name="connsiteX0" fmla="*/ 39378 w 413468"/>
              <a:gd name="connsiteY0" fmla="*/ 265804 h 452852"/>
              <a:gd name="connsiteX1" fmla="*/ 59067 w 413468"/>
              <a:gd name="connsiteY1" fmla="*/ 98446 h 452852"/>
              <a:gd name="connsiteX2" fmla="*/ 206734 w 413468"/>
              <a:gd name="connsiteY2" fmla="*/ 0 h 452852"/>
              <a:gd name="connsiteX3" fmla="*/ 413468 w 413468"/>
              <a:gd name="connsiteY3" fmla="*/ 108291 h 452852"/>
              <a:gd name="connsiteX4" fmla="*/ 344557 w 413468"/>
              <a:gd name="connsiteY4" fmla="*/ 315027 h 452852"/>
              <a:gd name="connsiteX5" fmla="*/ 137823 w 413468"/>
              <a:gd name="connsiteY5" fmla="*/ 452852 h 452852"/>
              <a:gd name="connsiteX6" fmla="*/ 0 w 413468"/>
              <a:gd name="connsiteY6" fmla="*/ 344561 h 452852"/>
              <a:gd name="connsiteX7" fmla="*/ 39378 w 413468"/>
              <a:gd name="connsiteY7" fmla="*/ 265804 h 45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468" h="452852">
                <a:moveTo>
                  <a:pt x="39378" y="265804"/>
                </a:moveTo>
                <a:lnTo>
                  <a:pt x="59067" y="98446"/>
                </a:lnTo>
                <a:lnTo>
                  <a:pt x="206734" y="0"/>
                </a:lnTo>
                <a:lnTo>
                  <a:pt x="413468" y="108291"/>
                </a:lnTo>
                <a:lnTo>
                  <a:pt x="344557" y="315027"/>
                </a:lnTo>
                <a:lnTo>
                  <a:pt x="137823" y="452852"/>
                </a:lnTo>
                <a:lnTo>
                  <a:pt x="0" y="344561"/>
                </a:lnTo>
                <a:lnTo>
                  <a:pt x="39378" y="265804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362365" y="4214835"/>
            <a:ext cx="197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/>
                <a:cs typeface="Century Gothic"/>
              </a:rPr>
              <a:t>Une </a:t>
            </a:r>
            <a:r>
              <a:rPr lang="fr-FR" b="1" dirty="0" smtClean="0">
                <a:latin typeface="Century Gothic"/>
                <a:cs typeface="Century Gothic"/>
              </a:rPr>
              <a:t>mixité de profils </a:t>
            </a:r>
            <a:r>
              <a:rPr lang="fr-FR" dirty="0" smtClean="0">
                <a:latin typeface="Century Gothic"/>
                <a:cs typeface="Century Gothic"/>
              </a:rPr>
              <a:t>d’usagers de l’université</a:t>
            </a:r>
            <a:endParaRPr lang="fr-FR" b="1" dirty="0">
              <a:latin typeface="Century Gothic"/>
              <a:cs typeface="Century Gothic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872849" y="4214835"/>
            <a:ext cx="19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/>
                <a:cs typeface="Century Gothic"/>
              </a:rPr>
              <a:t>Une </a:t>
            </a:r>
            <a:r>
              <a:rPr lang="fr-FR" b="1" dirty="0" smtClean="0">
                <a:latin typeface="Century Gothic"/>
                <a:cs typeface="Century Gothic"/>
              </a:rPr>
              <a:t>posture de </a:t>
            </a:r>
            <a:r>
              <a:rPr lang="fr-FR" b="1" dirty="0" err="1" smtClean="0">
                <a:latin typeface="Century Gothic"/>
                <a:cs typeface="Century Gothic"/>
              </a:rPr>
              <a:t>co</a:t>
            </a:r>
            <a:r>
              <a:rPr lang="fr-FR" b="1" dirty="0" smtClean="0">
                <a:latin typeface="Century Gothic"/>
                <a:cs typeface="Century Gothic"/>
              </a:rPr>
              <a:t>-création</a:t>
            </a:r>
            <a:endParaRPr lang="fr-FR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480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3366</TotalTime>
  <Words>659</Words>
  <Application>Microsoft Macintosh PowerPoint</Application>
  <PresentationFormat>Format A4 (210 x 297 mm)</PresentationFormat>
  <Paragraphs>144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Gouache</dc:creator>
  <cp:lastModifiedBy>Christophe Gouache</cp:lastModifiedBy>
  <cp:revision>58</cp:revision>
  <dcterms:created xsi:type="dcterms:W3CDTF">2015-12-08T14:18:29Z</dcterms:created>
  <dcterms:modified xsi:type="dcterms:W3CDTF">2016-02-10T14:09:40Z</dcterms:modified>
</cp:coreProperties>
</file>