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0" r:id="rId2"/>
    <p:sldId id="271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569" autoAdjust="0"/>
  </p:normalViewPr>
  <p:slideViewPr>
    <p:cSldViewPr snapToGrid="0" snapToObjects="1">
      <p:cViewPr varScale="1">
        <p:scale>
          <a:sx n="110" d="100"/>
          <a:sy n="110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55EAE-0898-F442-9119-259C3F5C9602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58FE1-4588-C843-84ED-F84DEB004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2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E683AC-91BB-F340-ADFB-17C358B31883}" type="slidenum">
              <a:rPr lang="fr-FR" sz="1200">
                <a:latin typeface="Calibri" charset="0"/>
              </a:rPr>
              <a:pPr eaLnBrk="1" hangingPunct="1"/>
              <a:t>2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9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7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8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4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3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9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21711-7FBB-5A40-9EA6-89F06533A2F9}" type="datetimeFigureOut">
              <a:rPr lang="en-US" smtClean="0"/>
              <a:t>14/11/13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C48FF-0214-734C-8CD7-CD07936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1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3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e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chantier_salle_pro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3967163"/>
            <a:ext cx="5143501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8" descr="Axel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235"/>
          <a:stretch>
            <a:fillRect/>
          </a:stretch>
        </p:blipFill>
        <p:spPr bwMode="auto">
          <a:xfrm>
            <a:off x="-33338" y="2943225"/>
            <a:ext cx="5900738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Dimit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-47625"/>
            <a:ext cx="600392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163" y="3967163"/>
            <a:ext cx="4033837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Priscilla_Alliss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-47625"/>
            <a:ext cx="3236913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Nicolas_Pegg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1817688"/>
            <a:ext cx="32353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 rot="10800000" flipV="1">
            <a:off x="250825" y="328613"/>
            <a:ext cx="6913463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FFFFFF"/>
                </a:solidFill>
                <a:latin typeface="Arial"/>
                <a:cs typeface="Arial"/>
              </a:rPr>
              <a:t>1 - UN LYCÉE OUVERT SUR LE 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TERRITOIRE </a:t>
            </a:r>
            <a:r>
              <a:rPr lang="fr-FR" b="1" dirty="0">
                <a:solidFill>
                  <a:srgbClr val="FFFFFF"/>
                </a:solidFill>
                <a:latin typeface="Arial"/>
                <a:cs typeface="Arial"/>
              </a:rPr>
              <a:t>ET QUI L’ANIME</a:t>
            </a:r>
          </a:p>
        </p:txBody>
      </p:sp>
      <p:sp>
        <p:nvSpPr>
          <p:cNvPr id="17" name="Rounded Rectangle 16"/>
          <p:cNvSpPr/>
          <p:nvPr/>
        </p:nvSpPr>
        <p:spPr>
          <a:xfrm rot="10800000" flipV="1">
            <a:off x="250825" y="904874"/>
            <a:ext cx="8642350" cy="7298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UN CHANTIER </a:t>
            </a:r>
            <a:r>
              <a:rPr lang="fr-FR" sz="1400" b="1" dirty="0">
                <a:solidFill>
                  <a:srgbClr val="42BFB0"/>
                </a:solidFill>
                <a:latin typeface="Arial"/>
                <a:cs typeface="Arial"/>
              </a:rPr>
              <a:t>ÉCOLE</a:t>
            </a: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NORD-PAS-DE-CALAIS - Le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42BFB0"/>
                </a:solidFill>
                <a:latin typeface="Arial"/>
                <a:cs typeface="Arial"/>
              </a:rPr>
              <a:t>Professionnel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 François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Mansart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Marly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et le </a:t>
            </a:r>
            <a:r>
              <a:rPr lang="en-US" sz="1400" dirty="0" err="1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 Technique de </a:t>
            </a:r>
            <a:r>
              <a:rPr lang="en-US" sz="1400" dirty="0" err="1">
                <a:solidFill>
                  <a:srgbClr val="42BFB0"/>
                </a:solidFill>
                <a:latin typeface="Arial"/>
                <a:cs typeface="Arial"/>
              </a:rPr>
              <a:t>Fénérive-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Est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, Madagascar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1844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 rot="10800000" flipV="1">
            <a:off x="250825" y="5084763"/>
            <a:ext cx="7416800" cy="15128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Grâce au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dispositif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Conseil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régional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: "Initiatives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lycéennes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ici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 et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ailleurs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",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quinzaine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d'élèves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Professionnel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François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Mansart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Marly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ont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participé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chantier-école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Madagascar.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Ils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se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sont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portés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volontaires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bien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décidés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mettre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leurs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formations au service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d'une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œuvre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collective.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Sur place, les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français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malgaches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ont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participé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ensemble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l'extension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du CDI du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ainsi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qu'à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la construction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d'une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salle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pour les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professeurs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Chacun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pourra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mettre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profit les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enseignements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dispensés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en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classe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sachant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que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deux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sont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spécialisés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dans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le BTP !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Mansart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jumelé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avec le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Technique de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Fénérive-Est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Madagascar. </a:t>
            </a:r>
          </a:p>
        </p:txBody>
      </p:sp>
    </p:spTree>
    <p:extLst>
      <p:ext uri="{BB962C8B-B14F-4D97-AF65-F5344CB8AC3E}">
        <p14:creationId xmlns:p14="http://schemas.microsoft.com/office/powerpoint/2010/main" val="258941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rticipative_conflict solvers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articipative_conflict solvers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488" y="0"/>
            <a:ext cx="4746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 rot="10800000" flipV="1">
            <a:off x="250825" y="328613"/>
            <a:ext cx="3520032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3 – UN LYCÉE PARTICIPATIF </a:t>
            </a:r>
          </a:p>
        </p:txBody>
      </p:sp>
      <p:sp>
        <p:nvSpPr>
          <p:cNvPr id="15" name="Rounded Rectangle 14"/>
          <p:cNvSpPr/>
          <p:nvPr/>
        </p:nvSpPr>
        <p:spPr>
          <a:xfrm rot="10800000" flipV="1">
            <a:off x="250825" y="904875"/>
            <a:ext cx="5693511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DES </a:t>
            </a:r>
            <a:r>
              <a:rPr lang="fr-FR" sz="1400" b="1" dirty="0">
                <a:solidFill>
                  <a:srgbClr val="42BFB0"/>
                </a:solidFill>
                <a:latin typeface="Arial"/>
                <a:cs typeface="Arial"/>
              </a:rPr>
              <a:t>LYCÉENS</a:t>
            </a: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 MÉDIATEURS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ALLEMAGNE - 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Le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IGS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Wörth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Gesantschule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,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3BB4A0"/>
                </a:solidFill>
                <a:latin typeface="Arial"/>
                <a:cs typeface="Arial"/>
              </a:rPr>
              <a:t>Wörth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 am </a:t>
            </a:r>
            <a:r>
              <a:rPr lang="en-US" sz="1400" dirty="0" err="1">
                <a:solidFill>
                  <a:srgbClr val="3BB4A0"/>
                </a:solidFill>
                <a:latin typeface="Arial"/>
                <a:cs typeface="Arial"/>
              </a:rPr>
              <a:t>Rhein</a:t>
            </a:r>
            <a:endParaRPr lang="fr-FR" sz="1400" dirty="0">
              <a:solidFill>
                <a:srgbClr val="3BB4A0"/>
              </a:solidFill>
              <a:latin typeface="Arial"/>
              <a:cs typeface="Arial"/>
            </a:endParaRPr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 rot="10800000" flipV="1">
            <a:off x="250825" y="5445224"/>
            <a:ext cx="7416800" cy="11524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Chaque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année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IGS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Wörth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Gesantschule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peuvent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devenir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"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conciliateur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". Grâce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statut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étudiants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peuvent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venir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vous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aider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résoudre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conflits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bagarres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Le "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conciliateur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" aide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étudiants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trouver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solution au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problème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agit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médiateur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Pour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être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préparé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jeunes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éduqués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par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pédagogue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social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Après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avoir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passé l' "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examen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conciliateur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"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ils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obtiennent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titre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deviennent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officiellement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"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conciliateurs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"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2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10404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3189288"/>
            <a:ext cx="9144000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6" descr="P10005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54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" descr="Capture d’écran 2013-10-15 à 09.47.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675" y="0"/>
            <a:ext cx="51403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 rot="10800000" flipV="1">
            <a:off x="250825" y="328613"/>
            <a:ext cx="3402192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3 – UN LYCÉE PARTICIPATIF </a:t>
            </a: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 rot="10800000" flipV="1">
            <a:off x="250825" y="5445224"/>
            <a:ext cx="7416800" cy="11524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Un Harlem Shake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Solidaire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organisé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par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la 2de 8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Félix LE DANTEC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Lannion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sous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houlette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Véronique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Mery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professeur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d’espagnol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principe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était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verser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 0,50 € pour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participer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cette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animation.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somme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ainsi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collectée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remise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l’association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TERRE D’UNION qui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remettra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elle-même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aux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responsables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bidonvilles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Quito en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Équateur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D’autre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part,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ils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l’initiative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collecte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matériel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scolaire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: crayons,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compas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gommes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… </a:t>
            </a:r>
          </a:p>
        </p:txBody>
      </p:sp>
      <p:sp>
        <p:nvSpPr>
          <p:cNvPr id="16" name="Rounded Rectangle 15"/>
          <p:cNvSpPr/>
          <p:nvPr/>
        </p:nvSpPr>
        <p:spPr>
          <a:xfrm rot="10800000" flipV="1">
            <a:off x="250825" y="904875"/>
            <a:ext cx="4084638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UN HARLEM SHAKE SOLIDAIRE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CÔTES D’ARMOR - Le Lycée Félix Le </a:t>
            </a:r>
            <a:r>
              <a:rPr lang="fr-FR" sz="1400" dirty="0" err="1" smtClean="0">
                <a:solidFill>
                  <a:srgbClr val="42BFB0"/>
                </a:solidFill>
                <a:latin typeface="Arial"/>
                <a:cs typeface="Arial"/>
              </a:rPr>
              <a:t>Dantec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967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0800000" flipV="1">
            <a:off x="250825" y="904875"/>
            <a:ext cx="864235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TITRE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RÉGION -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 rot="10800000" flipV="1">
            <a:off x="250825" y="5805264"/>
            <a:ext cx="7416800" cy="7923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sz="1200" dirty="0">
                <a:solidFill>
                  <a:srgbClr val="000000"/>
                </a:solidFill>
                <a:latin typeface="Arial"/>
                <a:cs typeface="Arial"/>
              </a:rPr>
              <a:t>Tapez ici votre description. 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 rot="10800000" flipV="1">
            <a:off x="250825" y="328613"/>
            <a:ext cx="3331898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la"/>
                <a:cs typeface="Arila"/>
              </a:rPr>
              <a:t>3 – UN LYCÉE PARTICIPATIF </a:t>
            </a:r>
          </a:p>
        </p:txBody>
      </p:sp>
    </p:spTree>
    <p:extLst>
      <p:ext uri="{BB962C8B-B14F-4D97-AF65-F5344CB8AC3E}">
        <p14:creationId xmlns:p14="http://schemas.microsoft.com/office/powerpoint/2010/main" val="1604386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1" descr="composteur_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"/>
          <a:stretch/>
        </p:blipFill>
        <p:spPr bwMode="auto">
          <a:xfrm>
            <a:off x="4067944" y="2792239"/>
            <a:ext cx="5136009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omposteur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92239"/>
            <a:ext cx="41116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" name="Picture 5" descr="1126703467_au-lycee-agro-environnemental-de-tilloy-2972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242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composteur_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5065" y="-45369"/>
            <a:ext cx="5068888" cy="28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 rot="10800000" flipV="1">
            <a:off x="250825" y="328613"/>
            <a:ext cx="4750797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SOBRE EN RESSOURCES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 rot="10800000" flipV="1">
            <a:off x="250825" y="904875"/>
            <a:ext cx="5614952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3BB4A0"/>
                </a:solidFill>
                <a:latin typeface="Arial"/>
                <a:cs typeface="Arial"/>
              </a:rPr>
              <a:t>UN COMPOSTEUR ÉLECTROMÉCANIQUE</a:t>
            </a:r>
            <a:endParaRPr lang="fr-FR" sz="1400" b="1" dirty="0">
              <a:solidFill>
                <a:srgbClr val="3BB4A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3BB4A0"/>
                </a:solidFill>
                <a:latin typeface="Arial"/>
                <a:cs typeface="Arial"/>
              </a:rPr>
              <a:t>NORD-PAS-DE-CALAIS - Le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agricole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de </a:t>
            </a:r>
            <a:r>
              <a:rPr lang="en-US" sz="1400" dirty="0" err="1">
                <a:solidFill>
                  <a:srgbClr val="3BB4A0"/>
                </a:solidFill>
                <a:latin typeface="Arial"/>
                <a:cs typeface="Arial"/>
              </a:rPr>
              <a:t>Tilloy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-les-</a:t>
            </a:r>
            <a:r>
              <a:rPr lang="en-US" sz="1400" dirty="0" err="1">
                <a:solidFill>
                  <a:srgbClr val="3BB4A0"/>
                </a:solidFill>
                <a:latin typeface="Arial"/>
                <a:cs typeface="Arial"/>
              </a:rPr>
              <a:t>Mofflaines</a:t>
            </a:r>
            <a:endParaRPr lang="fr-FR" sz="1400" b="1" dirty="0">
              <a:solidFill>
                <a:srgbClr val="3BB4A0"/>
              </a:solidFill>
              <a:latin typeface="Arial"/>
              <a:cs typeface="Arial"/>
            </a:endParaRPr>
          </a:p>
        </p:txBody>
      </p:sp>
      <p:pic>
        <p:nvPicPr>
          <p:cNvPr id="15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 rot="10800000" flipV="1">
            <a:off x="250825" y="3933057"/>
            <a:ext cx="7416800" cy="266459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cadre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projet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GreenCook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Région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Nord-Pas de Calais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place en 2012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composteur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électromécanique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Tilloy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-les-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Mofflaines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Cette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installation se compose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machine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compostage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aire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maturation et d’un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tamis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d’affinage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système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« 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recyclage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 »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déchets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organiques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provenant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notamment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service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restauration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l’établissement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composteur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électromécanique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accélère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décomposition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matières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organiques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favorisant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ainsi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la production de substances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nutritives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qui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pourront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être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réutilisées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pour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fertiliser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terres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agricoles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l’établissement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lesquelles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dernier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produit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propres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légumes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pommes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terre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Chaque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jour, un maître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composteur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en collaboration avec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l’équipe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restauration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récupère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déchets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organiques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pour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alimenter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composteur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Le premier compost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utilisable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 bout d’un cycle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trois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mois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installations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permettent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contribuer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l'environnement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d'éduquer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plus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grande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écocitoyenneté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d'impliquer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lors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tri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déchets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organiques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restant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plateau,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avantage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économique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de faire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économies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traitement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déchets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86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0" descr="Capture d’écran 2013-10-14 à 10.40.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4339"/>
            <a:ext cx="1055688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1" descr="Capture d’écran 2013-10-14 à 10.41.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385" y="3913188"/>
            <a:ext cx="127158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2" descr="Capture d’écran 2013-10-14 à 10.41.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169" y="3823494"/>
            <a:ext cx="2177056" cy="16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 descr="Capture d’écran 2013-10-14 à 10.40.2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926012"/>
            <a:ext cx="5563595" cy="197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Picture 4" descr="Capture d’écran 2013-10-14 à 10.40.43.jpg"/>
          <p:cNvSpPr>
            <a:spLocks noChangeAspect="1"/>
          </p:cNvSpPr>
          <p:nvPr/>
        </p:nvSpPr>
        <p:spPr bwMode="auto">
          <a:xfrm>
            <a:off x="0" y="-36513"/>
            <a:ext cx="5292725" cy="332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Picture 8" descr="Capture d’écran 2013-10-14 à 10.39.59.jpg"/>
          <p:cNvSpPr>
            <a:spLocks noChangeAspect="1"/>
          </p:cNvSpPr>
          <p:nvPr/>
        </p:nvSpPr>
        <p:spPr bwMode="auto">
          <a:xfrm>
            <a:off x="0" y="3284538"/>
            <a:ext cx="52847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3" name="Picture 9" descr="Capture d’écran 2013-10-14 à 10.39.5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8959" y="3873500"/>
            <a:ext cx="3595041" cy="305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Picture 5" descr="Capture d’écran 2013-10-14 à 10.40.29.jpg"/>
          <p:cNvSpPr>
            <a:spLocks noChangeAspect="1"/>
          </p:cNvSpPr>
          <p:nvPr/>
        </p:nvSpPr>
        <p:spPr bwMode="auto">
          <a:xfrm>
            <a:off x="7661275" y="3913188"/>
            <a:ext cx="15192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5" name="Picture 8" descr="Capture d’écran 2013-10-14 à 10.39.59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5343" y="-33337"/>
            <a:ext cx="5218658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Capture d’écran 2013-10-14 à 10.40.43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"/>
          <a:stretch/>
        </p:blipFill>
        <p:spPr bwMode="auto">
          <a:xfrm>
            <a:off x="0" y="-36513"/>
            <a:ext cx="48895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 rot="10800000" flipV="1">
            <a:off x="250825" y="328613"/>
            <a:ext cx="4776984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SOBRE EN RESSOURCES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 rot="10800000" flipV="1">
            <a:off x="250825" y="904875"/>
            <a:ext cx="528340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UN ABRI DE JARDIN AUTONOMOE EN ÉNERGIE</a:t>
            </a:r>
          </a:p>
          <a:p>
            <a:pPr>
              <a:defRPr/>
            </a:pP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CORRÈZE - Le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Lycée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3BB4A0"/>
                </a:solidFill>
                <a:latin typeface="Arial"/>
                <a:cs typeface="Arial"/>
              </a:rPr>
              <a:t>A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gricole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Henri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Bassaler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Brive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Voutezac</a:t>
            </a:r>
            <a:endParaRPr lang="fr-FR" sz="1400" dirty="0">
              <a:solidFill>
                <a:srgbClr val="3BB4A0"/>
              </a:solidFill>
              <a:latin typeface="Arial"/>
              <a:cs typeface="Arial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 rot="10800000" flipV="1">
            <a:off x="250825" y="4437112"/>
            <a:ext cx="7416800" cy="21605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Kbane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DD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abri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jardin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autonome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énergies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accompagné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mobilier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jardin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matériaux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recyclés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;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réalisés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par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apprenants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lycée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du CFA Henri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Bassaler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Brive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Voutezac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durant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heures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d'enseignement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consacrées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à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l'Agroéquipement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à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l'Aménagement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paysager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L'abri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jardin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équipe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́ d'un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récupérateur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d'eau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pluie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d'un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système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d'irrigation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programmable avec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aspergeurs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Il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également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autonome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électricite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́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grâce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à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présence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d'un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panneau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photovoltaïque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régulateur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charge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batterie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12 volts pour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permettre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utilisation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outillage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électrique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Pratiquement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tous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matériaux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utilisés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pour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projet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issus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recyclage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y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compris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Kbane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qui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modèle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d'exposition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fin de course,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rachete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́ à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magasin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bricolage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Les bancs, la table,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jardinières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éte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́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fabriquées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avec du bois de palettes.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récupérateur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d'eau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gouttières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issus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recyclage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l'exploitation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lycée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392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Capture d’écran 2013-10-15 à 10.18.3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7988" y="3841750"/>
            <a:ext cx="3656012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1" descr="Capture d’écran 2013-10-15 à 10.18.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751968" cy="30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Capture d’écran 2013-10-15 à 10.18.2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0374" y="3841750"/>
            <a:ext cx="2091971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Capture d’écran 2013-10-15 à 10.19.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9938"/>
            <a:ext cx="9144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 descr="Capture d’écran 2013-10-15 à 10.19.0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4"/>
          <a:stretch/>
        </p:blipFill>
        <p:spPr bwMode="auto">
          <a:xfrm>
            <a:off x="-17463" y="0"/>
            <a:ext cx="919956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Picture 4" descr="Capture d’écran 2013-10-15 à 10.19.00.jpg"/>
          <p:cNvSpPr>
            <a:spLocks noChangeAspect="1"/>
          </p:cNvSpPr>
          <p:nvPr/>
        </p:nvSpPr>
        <p:spPr bwMode="auto">
          <a:xfrm>
            <a:off x="-50800" y="2544763"/>
            <a:ext cx="923290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Picture 2" descr="Capture d’écran 2013-10-15 à 10.19.08.jpg"/>
          <p:cNvSpPr>
            <a:spLocks noChangeAspect="1"/>
          </p:cNvSpPr>
          <p:nvPr/>
        </p:nvSpPr>
        <p:spPr bwMode="auto">
          <a:xfrm>
            <a:off x="-50800" y="1468438"/>
            <a:ext cx="92329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Picture 12" descr="Capture d’écran 2013-10-15 à 10.18.36.jpg"/>
          <p:cNvSpPr>
            <a:spLocks noChangeAspect="1"/>
          </p:cNvSpPr>
          <p:nvPr/>
        </p:nvSpPr>
        <p:spPr bwMode="auto">
          <a:xfrm>
            <a:off x="5291138" y="273050"/>
            <a:ext cx="3889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Picture 5" descr="Capture d’écran 2013-10-15 à 10.18.48.jpg"/>
          <p:cNvSpPr>
            <a:spLocks noChangeAspect="1"/>
          </p:cNvSpPr>
          <p:nvPr/>
        </p:nvSpPr>
        <p:spPr bwMode="auto">
          <a:xfrm>
            <a:off x="0" y="347663"/>
            <a:ext cx="327660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10800000" flipV="1">
            <a:off x="250825" y="328613"/>
            <a:ext cx="4750797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SOBRE EN RESSOURCES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 rot="10800000" flipV="1">
            <a:off x="250825" y="904875"/>
            <a:ext cx="4750797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3BB4A0"/>
                </a:solidFill>
                <a:latin typeface="Arial"/>
                <a:cs typeface="Arial"/>
              </a:rPr>
              <a:t>UN CAPTEUR </a:t>
            </a:r>
            <a:r>
              <a:rPr lang="fr-FR" sz="1400" b="1" dirty="0">
                <a:solidFill>
                  <a:srgbClr val="3BB4A0"/>
                </a:solidFill>
                <a:latin typeface="Arial"/>
                <a:cs typeface="Arial"/>
              </a:rPr>
              <a:t>THERMIQUE AUTONOME</a:t>
            </a:r>
          </a:p>
          <a:p>
            <a:pPr>
              <a:defRPr/>
            </a:pPr>
            <a:r>
              <a:rPr lang="fr-FR" sz="1400" dirty="0">
                <a:solidFill>
                  <a:srgbClr val="42BFB0"/>
                </a:solidFill>
                <a:latin typeface="Arial"/>
                <a:cs typeface="Arial"/>
              </a:rPr>
              <a:t>CÔTES D’ARMOR – </a:t>
            </a: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Le Lycée </a:t>
            </a:r>
            <a:r>
              <a:rPr lang="fr-FR" sz="1400" dirty="0">
                <a:solidFill>
                  <a:srgbClr val="42BFB0"/>
                </a:solidFill>
                <a:latin typeface="Arial"/>
                <a:cs typeface="Arial"/>
              </a:rPr>
              <a:t>Félix Le </a:t>
            </a:r>
            <a:r>
              <a:rPr lang="fr-FR" sz="1400" dirty="0" err="1" smtClean="0">
                <a:solidFill>
                  <a:srgbClr val="42BFB0"/>
                </a:solidFill>
                <a:latin typeface="Arial"/>
                <a:cs typeface="Arial"/>
              </a:rPr>
              <a:t>Dantec</a:t>
            </a: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, Lannion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22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 rot="10800000" flipV="1">
            <a:off x="250825" y="5373216"/>
            <a:ext cx="7416800" cy="122443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STI2D,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spécialité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ITEC : Innovation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Technologique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&amp; Eco-Conception, au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Félix LE DANTEC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Lannion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place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capteur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thermique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autonome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issue en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partie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recyclage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avec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professeur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Mickaël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LEBOULANGER.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projet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aux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d’experimenter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l’éco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-conception,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l’autonomie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énergétique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l’énergie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grise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…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autant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termes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avec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lesquels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chacun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devoir se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familiariser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alors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se profile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société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« 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l’après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pétrole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 ».</a:t>
            </a:r>
            <a:endParaRPr lang="fr-FR" sz="1200" u="sng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95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5" descr="IMG_40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547370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Image 6" descr="IMG_40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>
            <a:fillRect/>
          </a:stretch>
        </p:blipFill>
        <p:spPr bwMode="auto">
          <a:xfrm>
            <a:off x="645" y="-26988"/>
            <a:ext cx="38512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Espace réservé pour une image  4" descr="Diapositive08.jpg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338" y="4181475"/>
            <a:ext cx="5337175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9" name="Rounded Rectangle 8"/>
          <p:cNvSpPr/>
          <p:nvPr/>
        </p:nvSpPr>
        <p:spPr>
          <a:xfrm rot="10800000" flipV="1">
            <a:off x="250825" y="328613"/>
            <a:ext cx="4763891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SOBRE EN RESSOURCES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 rot="10800000" flipV="1">
            <a:off x="250825" y="904875"/>
            <a:ext cx="3939016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3BB4A0"/>
                </a:solidFill>
                <a:latin typeface="Arial"/>
                <a:cs typeface="Arial"/>
              </a:rPr>
              <a:t>RÉDUIRE LE GASPILLAGE À LA SOURCE</a:t>
            </a:r>
            <a:endParaRPr lang="fr-FR" sz="1400" b="1" dirty="0">
              <a:solidFill>
                <a:srgbClr val="3BB4A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3BB4A0"/>
                </a:solidFill>
                <a:latin typeface="Arial"/>
                <a:cs typeface="Arial"/>
              </a:rPr>
              <a:t>SUÈDE –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Le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fr-FR" sz="1400" dirty="0" err="1" smtClean="0">
                <a:solidFill>
                  <a:srgbClr val="3BB4A0"/>
                </a:solidFill>
                <a:latin typeface="Arial"/>
                <a:cs typeface="Arial"/>
              </a:rPr>
              <a:t>Lindåsskolan</a:t>
            </a:r>
            <a:r>
              <a:rPr lang="fr-FR" sz="1400" dirty="0" smtClean="0">
                <a:solidFill>
                  <a:srgbClr val="3BB4A0"/>
                </a:solidFill>
                <a:latin typeface="Arial"/>
                <a:cs typeface="Arial"/>
              </a:rPr>
              <a:t>, Göteborg </a:t>
            </a:r>
            <a:endParaRPr lang="fr-FR" sz="1400" dirty="0">
              <a:solidFill>
                <a:srgbClr val="3BB4A0"/>
              </a:solidFill>
              <a:latin typeface="Arial"/>
              <a:cs typeface="Arial"/>
            </a:endParaRP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 rot="10800000" flipV="1">
            <a:off x="250825" y="5301208"/>
            <a:ext cx="7416800" cy="129644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Even Bakke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chef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cuisinier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jeune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motivé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qui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innove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avec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pratiques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durables qui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défient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règlement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cantines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Il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prend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part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compétitions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internationales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chef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cantine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implique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permettant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l'aider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cuisine pendant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deux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heures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par jour et propose aux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étudiants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avant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se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servir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goûter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nourriture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façon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self-service, au lieu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gaspiller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après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avoir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servi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nourriture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qu'ils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n'aimeront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pas.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chef,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l'esprit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ouvert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l'intention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susciter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respect et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intérêt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pour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nourriture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créer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dialogue avec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employés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cantine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fr-FR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15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10800000" flipV="1">
            <a:off x="250825" y="328613"/>
            <a:ext cx="8642350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SOBRE EN RESSOURCES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 rot="10800000" flipV="1">
            <a:off x="250825" y="904875"/>
            <a:ext cx="864235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TITRE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RÉGION -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 rot="10800000" flipV="1">
            <a:off x="250825" y="5805264"/>
            <a:ext cx="7416800" cy="7923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sz="1200" dirty="0">
                <a:solidFill>
                  <a:srgbClr val="000000"/>
                </a:solidFill>
                <a:latin typeface="Arial"/>
                <a:cs typeface="Arial"/>
              </a:rPr>
              <a:t>Tapez ici votre description. 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90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resize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925" y="-27384"/>
            <a:ext cx="921557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3117890435_2_15_7GZW7Qg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45" y="3390492"/>
            <a:ext cx="4626645" cy="3467507"/>
          </a:xfrm>
          <a:prstGeom prst="rect">
            <a:avLst/>
          </a:prstGeom>
        </p:spPr>
      </p:pic>
      <p:sp>
        <p:nvSpPr>
          <p:cNvPr id="14338" name="Picture 8" descr="patrimoine_hermann-böse-gymnasium.jpg"/>
          <p:cNvSpPr>
            <a:spLocks noChangeAspect="1"/>
          </p:cNvSpPr>
          <p:nvPr/>
        </p:nvSpPr>
        <p:spPr bwMode="auto">
          <a:xfrm>
            <a:off x="0" y="0"/>
            <a:ext cx="723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Picture 2" descr="3117890435_2_15_7GZW7QgQ.jpg"/>
          <p:cNvSpPr>
            <a:spLocks noChangeAspect="1"/>
          </p:cNvSpPr>
          <p:nvPr/>
        </p:nvSpPr>
        <p:spPr bwMode="auto">
          <a:xfrm>
            <a:off x="4284663" y="3209925"/>
            <a:ext cx="485933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 rot="10800000" flipV="1">
            <a:off x="250825" y="904875"/>
            <a:ext cx="864235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>
                <a:solidFill>
                  <a:srgbClr val="30C6BA"/>
                </a:solidFill>
                <a:latin typeface="Arial"/>
                <a:cs typeface="Arial"/>
              </a:rPr>
              <a:t>FÊTER SES 100 ANS</a:t>
            </a:r>
          </a:p>
          <a:p>
            <a:pPr>
              <a:defRPr/>
            </a:pP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ILE DE 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FRANCE - Le </a:t>
            </a:r>
            <a:r>
              <a:rPr lang="en-US" sz="1400" dirty="0" err="1">
                <a:solidFill>
                  <a:srgbClr val="30C6BA"/>
                </a:solidFill>
                <a:latin typeface="Arial"/>
                <a:cs typeface="Arial"/>
              </a:rPr>
              <a:t>L</a:t>
            </a:r>
            <a:r>
              <a:rPr lang="en-US" sz="1400" dirty="0" err="1" smtClean="0">
                <a:solidFill>
                  <a:srgbClr val="30C6BA"/>
                </a:solidFill>
                <a:latin typeface="Arial"/>
                <a:cs typeface="Arial"/>
              </a:rPr>
              <a:t>ycée</a:t>
            </a:r>
            <a:r>
              <a:rPr lang="en-US" sz="1400" dirty="0" smtClean="0">
                <a:solidFill>
                  <a:srgbClr val="30C6BA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30C6BA"/>
                </a:solidFill>
                <a:latin typeface="Arial"/>
                <a:cs typeface="Arial"/>
              </a:rPr>
              <a:t>Victor </a:t>
            </a:r>
            <a:r>
              <a:rPr lang="en-US" sz="1400" dirty="0" smtClean="0">
                <a:solidFill>
                  <a:srgbClr val="30C6BA"/>
                </a:solidFill>
                <a:latin typeface="Arial"/>
                <a:cs typeface="Arial"/>
              </a:rPr>
              <a:t>Duruy, Paris</a:t>
            </a:r>
            <a:endParaRPr lang="fr-FR" sz="1400" dirty="0">
              <a:solidFill>
                <a:srgbClr val="30C6BA"/>
              </a:solidFill>
              <a:latin typeface="Arial"/>
              <a:cs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 rot="10800000" flipV="1">
            <a:off x="250825" y="6021388"/>
            <a:ext cx="7416800" cy="57626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Victor Duruy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organisé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"Le week-end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découverte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retrouvailles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”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l'occasion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centenaire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arbre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Judée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aussi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100 ans.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 rot="10800000" flipV="1">
            <a:off x="250825" y="328613"/>
            <a:ext cx="8642350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PATRIMOINE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534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Capture d’écran 2013-10-16 à 14.52.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457" y="73025"/>
            <a:ext cx="534078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362" name="Picture 4" descr="_MG_45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238" y="1989138"/>
            <a:ext cx="374491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_MG_45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238" y="-26988"/>
            <a:ext cx="37084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Picture 8" descr="patrimoine_hermann-böse-gymnasium.jpg"/>
          <p:cNvSpPr>
            <a:spLocks noChangeAspect="1"/>
          </p:cNvSpPr>
          <p:nvPr/>
        </p:nvSpPr>
        <p:spPr bwMode="auto">
          <a:xfrm>
            <a:off x="20638" y="73025"/>
            <a:ext cx="7234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5" name="Picture 6" descr="1072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238" y="4105275"/>
            <a:ext cx="3708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-3205163" y="27400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5367" name="Picture 8" descr="patrimoine_hermann-böse-gymnasium.jpg"/>
          <p:cNvSpPr>
            <a:spLocks noChangeAspect="1"/>
          </p:cNvSpPr>
          <p:nvPr/>
        </p:nvSpPr>
        <p:spPr bwMode="auto">
          <a:xfrm>
            <a:off x="0" y="0"/>
            <a:ext cx="723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Box 7"/>
          <p:cNvSpPr txBox="1">
            <a:spLocks noChangeArrowheads="1"/>
          </p:cNvSpPr>
          <p:nvPr/>
        </p:nvSpPr>
        <p:spPr bwMode="auto">
          <a:xfrm>
            <a:off x="-3225800" y="2667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 rot="10800000" flipV="1">
            <a:off x="250825" y="904875"/>
            <a:ext cx="4235038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sz="1400" b="1" dirty="0" smtClean="0">
                <a:solidFill>
                  <a:srgbClr val="3BB4A0"/>
                </a:solidFill>
                <a:latin typeface="Arial"/>
                <a:cs typeface="Arial"/>
              </a:rPr>
              <a:t>HISTOIRE ET VISITE GUIDÉE</a:t>
            </a: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ILE DE FRANCE – </a:t>
            </a:r>
            <a:r>
              <a:rPr lang="en-US" sz="1400" dirty="0" err="1" smtClean="0">
                <a:solidFill>
                  <a:srgbClr val="30C6BA"/>
                </a:solidFill>
                <a:latin typeface="Arial"/>
                <a:cs typeface="Arial"/>
              </a:rPr>
              <a:t>L’École</a:t>
            </a:r>
            <a:r>
              <a:rPr lang="en-US" sz="1400" dirty="0" smtClean="0">
                <a:solidFill>
                  <a:srgbClr val="30C6BA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30C6BA"/>
                </a:solidFill>
                <a:latin typeface="Arial"/>
                <a:cs typeface="Arial"/>
              </a:rPr>
              <a:t>Boulle</a:t>
            </a:r>
            <a:r>
              <a:rPr lang="en-US" sz="1400" dirty="0" smtClean="0">
                <a:solidFill>
                  <a:srgbClr val="30C6BA"/>
                </a:solidFill>
                <a:latin typeface="Arial"/>
                <a:cs typeface="Arial"/>
              </a:rPr>
              <a:t>, Paris</a:t>
            </a:r>
            <a:endParaRPr lang="fr-FR" sz="1400" dirty="0">
              <a:solidFill>
                <a:srgbClr val="30C6BA"/>
              </a:solidFill>
              <a:latin typeface="Arial"/>
              <a:cs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 rot="10800000" flipV="1">
            <a:off x="250825" y="6093296"/>
            <a:ext cx="7416800" cy="50435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Le site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Boulle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rendre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son passé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historique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portes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ouvertes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supérieure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aussi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l’occasion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suivre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visites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guidées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batiments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ateliers. 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 rot="10800000" flipV="1">
            <a:off x="250825" y="328613"/>
            <a:ext cx="3302735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PATRIMOINE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79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jpg_intern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38575"/>
            <a:ext cx="450056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img_0441-1024x76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2022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9659912585_52ecea9b0c_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850" y="-26988"/>
            <a:ext cx="48831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 rot="10800000" flipV="1">
            <a:off x="250825" y="904875"/>
            <a:ext cx="4336577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>
                <a:solidFill>
                  <a:srgbClr val="42BFB0"/>
                </a:solidFill>
                <a:latin typeface="Arial"/>
                <a:cs typeface="Arial"/>
              </a:rPr>
              <a:t>LA MUTUALISATION DE DEUX INTERNATS</a:t>
            </a:r>
          </a:p>
          <a:p>
            <a:pPr>
              <a:defRPr/>
            </a:pPr>
            <a:r>
              <a:rPr lang="fr-FR" sz="1400" dirty="0">
                <a:solidFill>
                  <a:srgbClr val="42BFB0"/>
                </a:solidFill>
                <a:latin typeface="Arial"/>
                <a:cs typeface="Arial"/>
              </a:rPr>
              <a:t>LIMOUSIN -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Lycées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d’Arsonval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et Georges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Cabanis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1434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 rot="10800000" flipV="1">
            <a:off x="250825" y="5445125"/>
            <a:ext cx="7416800" cy="115252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Dans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Limousin</a:t>
            </a:r>
            <a:r>
              <a:rPr lang="fr-FR" sz="1200" b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d’Arsonval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et Georges-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Cabanis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mutualisent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 Pour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améliorer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confort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pensionnaires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résoudre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problème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de surcharge de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certains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internats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-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alors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que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d’autres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ont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manque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d’effectifs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-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deux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ont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décidé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de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partager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leur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services.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Cela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entraine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meilleure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utilisation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l’argent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public, plus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répartie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équitable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bénéficie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l’accompagnement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pédagogique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fonctionnement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l’aménagement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et la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rénovation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établissements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 rot="10800000" flipV="1">
            <a:off x="250825" y="328613"/>
            <a:ext cx="6985471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FFFFFF"/>
                </a:solidFill>
                <a:latin typeface="Arial"/>
                <a:cs typeface="Arial"/>
              </a:rPr>
              <a:t>1 - UN LYCÉE OUVERT SUR LE 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TERRITOIRE ET QUI L’ANIME</a:t>
            </a:r>
            <a:endParaRPr lang="fr-FR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35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apture d’écran 2013-10-16 à 12.45.5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66"/>
          <a:stretch/>
        </p:blipFill>
        <p:spPr bwMode="auto">
          <a:xfrm>
            <a:off x="0" y="-6350"/>
            <a:ext cx="9144000" cy="621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Picture 8" descr="patrimoine_hermann-böse-gymnasium.jpg"/>
          <p:cNvSpPr>
            <a:spLocks noChangeAspect="1"/>
          </p:cNvSpPr>
          <p:nvPr/>
        </p:nvSpPr>
        <p:spPr bwMode="auto">
          <a:xfrm>
            <a:off x="0" y="0"/>
            <a:ext cx="723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 rot="10800000" flipV="1">
            <a:off x="250825" y="904875"/>
            <a:ext cx="6610039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sz="1400" b="1" dirty="0" smtClean="0">
                <a:solidFill>
                  <a:srgbClr val="3BB4A0"/>
                </a:solidFill>
                <a:latin typeface="Arial"/>
                <a:cs typeface="Arial"/>
              </a:rPr>
              <a:t>HISTOIRE ET VISITE GUIDÉE</a:t>
            </a: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LANGUEDOC ROUSSILLON - Le </a:t>
            </a:r>
            <a:r>
              <a:rPr lang="en-US" sz="1400" dirty="0" err="1">
                <a:solidFill>
                  <a:srgbClr val="3BB4A0"/>
                </a:solidFill>
                <a:latin typeface="Arial"/>
                <a:cs typeface="Arial"/>
              </a:rPr>
              <a:t>lycée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 Rosa 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Luxemburg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3BB4A0"/>
                </a:solidFill>
                <a:latin typeface="Arial"/>
                <a:cs typeface="Arial"/>
              </a:rPr>
              <a:t>Canet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-en-Roussillon</a:t>
            </a:r>
            <a:endParaRPr lang="fr-FR" sz="1400" dirty="0">
              <a:solidFill>
                <a:srgbClr val="30C6BA"/>
              </a:solidFill>
              <a:latin typeface="Arial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 rot="10800000" flipV="1">
            <a:off x="250825" y="6093296"/>
            <a:ext cx="7416800" cy="50435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travers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vidéo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Rosa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Luxemburg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Canet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-en-Roussillon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visiter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son architecture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moderne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 rot="10800000" flipV="1">
            <a:off x="250825" y="328613"/>
            <a:ext cx="3284353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PATRIMOINE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360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apture d’écran 2013-10-16 à 15.04.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28"/>
          <a:stretch/>
        </p:blipFill>
        <p:spPr bwMode="auto">
          <a:xfrm>
            <a:off x="0" y="1538110"/>
            <a:ext cx="9144000" cy="531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Picture 8" descr="patrimoine_hermann-böse-gymnasium.jpg"/>
          <p:cNvSpPr>
            <a:spLocks noChangeAspect="1"/>
          </p:cNvSpPr>
          <p:nvPr/>
        </p:nvSpPr>
        <p:spPr bwMode="auto">
          <a:xfrm>
            <a:off x="0" y="0"/>
            <a:ext cx="723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 rot="10800000" flipV="1">
            <a:off x="250825" y="904875"/>
            <a:ext cx="4393446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sz="1400" b="1" dirty="0" smtClean="0">
                <a:solidFill>
                  <a:srgbClr val="3BB4A0"/>
                </a:solidFill>
                <a:latin typeface="Arial"/>
                <a:cs typeface="Arial"/>
              </a:rPr>
              <a:t>VISITE VIRTUELLE</a:t>
            </a:r>
          </a:p>
          <a:p>
            <a:pPr>
              <a:defRPr/>
            </a:pP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ILE DE FRANCE – 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 Le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3BB4A0"/>
                </a:solidFill>
                <a:latin typeface="Arial"/>
                <a:cs typeface="Arial"/>
              </a:rPr>
              <a:t>Louis Le Grand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, Paris</a:t>
            </a:r>
            <a:endParaRPr lang="fr-FR" sz="1400" dirty="0">
              <a:solidFill>
                <a:srgbClr val="3BB4A0"/>
              </a:solidFill>
              <a:latin typeface="Arial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 rot="10800000" flipV="1">
            <a:off x="250825" y="6093296"/>
            <a:ext cx="7416800" cy="50435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Louis Le Grand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place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visite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virtuelle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permettant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découvrir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batiments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historiques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 rot="10800000" flipV="1">
            <a:off x="250825" y="328613"/>
            <a:ext cx="3284353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PATRIMOINE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639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patrimoine_hermann-böse-gymnas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>
            <a:fillRect/>
          </a:stretch>
        </p:blipFill>
        <p:spPr bwMode="auto">
          <a:xfrm>
            <a:off x="-1588" y="0"/>
            <a:ext cx="723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Picture 8" descr="patrimoine_hermann-böse-gymnasium.jpg"/>
          <p:cNvSpPr>
            <a:spLocks noChangeAspect="1"/>
          </p:cNvSpPr>
          <p:nvPr/>
        </p:nvSpPr>
        <p:spPr bwMode="auto">
          <a:xfrm>
            <a:off x="0" y="0"/>
            <a:ext cx="723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5" name="Picture 9" descr="patrimoine_statue im st.augustin gym in grimm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5" y="942975"/>
            <a:ext cx="7905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patrimoine_statue im st.augustin gym in grimma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663" y="942975"/>
            <a:ext cx="8048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Subtitle 2"/>
          <p:cNvSpPr txBox="1">
            <a:spLocks/>
          </p:cNvSpPr>
          <p:nvPr/>
        </p:nvSpPr>
        <p:spPr bwMode="auto">
          <a:xfrm>
            <a:off x="7264400" y="2725738"/>
            <a:ext cx="17938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dirty="0" smtClean="0">
                <a:solidFill>
                  <a:srgbClr val="3BB4A0"/>
                </a:solidFill>
                <a:latin typeface="Arial"/>
                <a:cs typeface="Arial"/>
              </a:rPr>
              <a:t>Les statues Herzog</a:t>
            </a:r>
            <a:r>
              <a:rPr lang="en-US" sz="1000" dirty="0">
                <a:solidFill>
                  <a:srgbClr val="3BB4A0"/>
                </a:solidFill>
                <a:latin typeface="Arial"/>
                <a:cs typeface="Arial"/>
              </a:rPr>
              <a:t>-</a:t>
            </a:r>
            <a:r>
              <a:rPr lang="en-US" sz="1000" dirty="0" smtClean="0">
                <a:solidFill>
                  <a:srgbClr val="3BB4A0"/>
                </a:solidFill>
                <a:latin typeface="Arial"/>
                <a:cs typeface="Arial"/>
              </a:rPr>
              <a:t>Moritz</a:t>
            </a:r>
            <a:r>
              <a:rPr lang="en-US" sz="1000" dirty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3BB4A0"/>
                </a:solidFill>
                <a:latin typeface="Arial"/>
                <a:cs typeface="Arial"/>
              </a:rPr>
              <a:t>et </a:t>
            </a:r>
            <a:r>
              <a:rPr lang="en-US" sz="1000" dirty="0" err="1" smtClean="0">
                <a:solidFill>
                  <a:srgbClr val="3BB4A0"/>
                </a:solidFill>
                <a:latin typeface="Arial"/>
                <a:cs typeface="Arial"/>
              </a:rPr>
              <a:t>König</a:t>
            </a:r>
            <a:r>
              <a:rPr lang="en-US" sz="1000" dirty="0">
                <a:solidFill>
                  <a:srgbClr val="3BB4A0"/>
                </a:solidFill>
                <a:latin typeface="Arial"/>
                <a:cs typeface="Arial"/>
              </a:rPr>
              <a:t>-</a:t>
            </a:r>
            <a:r>
              <a:rPr lang="en-US" sz="1000" dirty="0" smtClean="0">
                <a:solidFill>
                  <a:srgbClr val="3BB4A0"/>
                </a:solidFill>
                <a:latin typeface="Arial"/>
                <a:cs typeface="Arial"/>
              </a:rPr>
              <a:t>Albert du Gymnasium </a:t>
            </a:r>
            <a:r>
              <a:rPr lang="en-US" sz="1000" dirty="0">
                <a:solidFill>
                  <a:srgbClr val="3BB4A0"/>
                </a:solidFill>
                <a:latin typeface="Arial"/>
                <a:cs typeface="Arial"/>
              </a:rPr>
              <a:t>St. </a:t>
            </a:r>
            <a:r>
              <a:rPr lang="en-US" sz="1000" dirty="0" err="1" smtClean="0">
                <a:solidFill>
                  <a:srgbClr val="3BB4A0"/>
                </a:solidFill>
                <a:latin typeface="Arial"/>
                <a:cs typeface="Arial"/>
              </a:rPr>
              <a:t>Augustin</a:t>
            </a:r>
            <a:r>
              <a:rPr lang="en-US" sz="10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rgbClr val="3BB4A0"/>
                </a:solidFill>
                <a:latin typeface="Arial"/>
                <a:cs typeface="Arial"/>
              </a:rPr>
              <a:t>à</a:t>
            </a:r>
            <a:r>
              <a:rPr lang="en-US" sz="1000" dirty="0" smtClean="0">
                <a:solidFill>
                  <a:srgbClr val="3BB4A0"/>
                </a:solidFill>
                <a:latin typeface="Arial"/>
                <a:cs typeface="Arial"/>
              </a:rPr>
              <a:t> </a:t>
            </a:r>
            <a:r>
              <a:rPr lang="en-US" sz="1000" dirty="0" err="1" smtClean="0">
                <a:solidFill>
                  <a:srgbClr val="3BB4A0"/>
                </a:solidFill>
                <a:latin typeface="Arial"/>
                <a:cs typeface="Arial"/>
              </a:rPr>
              <a:t>Grimma</a:t>
            </a:r>
            <a:r>
              <a:rPr lang="en-US" sz="1000" dirty="0">
                <a:solidFill>
                  <a:srgbClr val="3BB4A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 rot="10800000" flipV="1">
            <a:off x="250823" y="904875"/>
            <a:ext cx="5142217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US" sz="1400" b="1" dirty="0" smtClean="0">
                <a:solidFill>
                  <a:srgbClr val="3BB4A0"/>
                </a:solidFill>
                <a:latin typeface="Arial"/>
                <a:cs typeface="Arial"/>
              </a:rPr>
              <a:t>UNE ARCHITECTURE HISTORIQUE</a:t>
            </a: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ALLEMAGNE – Le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 Hermann-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Böse</a:t>
            </a:r>
            <a:r>
              <a:rPr lang="en-US" sz="1400" dirty="0" smtClean="0">
                <a:solidFill>
                  <a:srgbClr val="3BB4A0"/>
                </a:solidFill>
                <a:latin typeface="Arial"/>
                <a:cs typeface="Arial"/>
              </a:rPr>
              <a:t>-Gymnasium, </a:t>
            </a:r>
            <a:r>
              <a:rPr lang="en-US" sz="1400" dirty="0" err="1" smtClean="0">
                <a:solidFill>
                  <a:srgbClr val="3BB4A0"/>
                </a:solidFill>
                <a:latin typeface="Arial"/>
                <a:cs typeface="Arial"/>
              </a:rPr>
              <a:t>Brême</a:t>
            </a:r>
            <a:endParaRPr lang="fr-FR" sz="1400" dirty="0">
              <a:solidFill>
                <a:srgbClr val="30C6BA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 rot="10800000" flipV="1">
            <a:off x="250825" y="5877272"/>
            <a:ext cx="7416800" cy="7203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bâtiment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Hermann-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Böse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-Gymnasium,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fondé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en 1905. Il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seul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lycée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Brême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qui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occupe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encore son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bâtiment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´origine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 Il a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survécu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la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seconde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guerre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mondiale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avec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très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peu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dégâts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et a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été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inscrit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comme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bâtiment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classé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en 1977 en raison de son architecture et de son histoire.</a:t>
            </a:r>
          </a:p>
        </p:txBody>
      </p:sp>
      <p:sp>
        <p:nvSpPr>
          <p:cNvPr id="11" name="Rounded Rectangle 10"/>
          <p:cNvSpPr/>
          <p:nvPr/>
        </p:nvSpPr>
        <p:spPr>
          <a:xfrm rot="10800000" flipV="1">
            <a:off x="250825" y="328613"/>
            <a:ext cx="3284353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PATRIMOINE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28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 rot="10800000" flipV="1">
            <a:off x="250825" y="904875"/>
            <a:ext cx="864235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TITRE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RÉGION -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 rot="10800000" flipV="1">
            <a:off x="250825" y="5805264"/>
            <a:ext cx="7416800" cy="7923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Tapez ici votre description. 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 rot="10800000" flipV="1">
            <a:off x="250825" y="328613"/>
            <a:ext cx="3284353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– UN LYCÉE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PATRIMOINE</a:t>
            </a:r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47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P1030845-1024x7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3708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18" descr="P10404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475" y="1844675"/>
            <a:ext cx="3602038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Picture 11" descr="ruche.png"/>
          <p:cNvSpPr>
            <a:spLocks noChangeAspect="1"/>
          </p:cNvSpPr>
          <p:nvPr/>
        </p:nvSpPr>
        <p:spPr bwMode="auto">
          <a:xfrm>
            <a:off x="4937125" y="1700213"/>
            <a:ext cx="4214813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Picture 15" descr="IMG_0008.jpg"/>
          <p:cNvSpPr>
            <a:spLocks noChangeAspect="1"/>
          </p:cNvSpPr>
          <p:nvPr/>
        </p:nvSpPr>
        <p:spPr bwMode="auto">
          <a:xfrm rot="-5400000">
            <a:off x="1065212" y="220663"/>
            <a:ext cx="176371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Picture 17" descr="IMG_0236.jpg"/>
          <p:cNvSpPr>
            <a:spLocks noChangeAspect="1"/>
          </p:cNvSpPr>
          <p:nvPr/>
        </p:nvSpPr>
        <p:spPr bwMode="auto">
          <a:xfrm>
            <a:off x="-30163" y="3748088"/>
            <a:ext cx="496728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Picture 21" descr="IMG_1308.jpg"/>
          <p:cNvSpPr>
            <a:spLocks noChangeAspect="1"/>
          </p:cNvSpPr>
          <p:nvPr/>
        </p:nvSpPr>
        <p:spPr bwMode="auto">
          <a:xfrm>
            <a:off x="-49213" y="1738313"/>
            <a:ext cx="39703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Picture 22" descr="IMG_1295.jpg"/>
          <p:cNvSpPr>
            <a:spLocks noChangeAspect="1"/>
          </p:cNvSpPr>
          <p:nvPr/>
        </p:nvSpPr>
        <p:spPr bwMode="auto">
          <a:xfrm>
            <a:off x="3497263" y="1700213"/>
            <a:ext cx="14398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Picture 19" descr="P1040440.jpg"/>
          <p:cNvSpPr>
            <a:spLocks noChangeAspect="1"/>
          </p:cNvSpPr>
          <p:nvPr/>
        </p:nvSpPr>
        <p:spPr bwMode="auto">
          <a:xfrm rot="-5400000">
            <a:off x="7789069" y="373856"/>
            <a:ext cx="17795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Picture 16" descr="IMG_0005.jpg"/>
          <p:cNvSpPr>
            <a:spLocks noChangeAspect="1"/>
          </p:cNvSpPr>
          <p:nvPr/>
        </p:nvSpPr>
        <p:spPr bwMode="auto">
          <a:xfrm rot="5400000">
            <a:off x="2349500" y="211137"/>
            <a:ext cx="1774826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Picture 14" descr="IMG_0292.jpg"/>
          <p:cNvSpPr>
            <a:spLocks noChangeAspect="1"/>
          </p:cNvSpPr>
          <p:nvPr/>
        </p:nvSpPr>
        <p:spPr bwMode="auto">
          <a:xfrm rot="5400000">
            <a:off x="-223838" y="207962"/>
            <a:ext cx="1778001" cy="13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9" name="Picture 18" descr="ruch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638" y="4221163"/>
            <a:ext cx="3541712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4" descr="IMG_023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638" y="-26988"/>
            <a:ext cx="3560762" cy="1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2" descr="IMG_129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988" y="5516563"/>
            <a:ext cx="36623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" descr="P10308591-e1337609880412-768x102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1225" y="-30163"/>
            <a:ext cx="21780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 rot="10800000" flipV="1">
            <a:off x="250825" y="904875"/>
            <a:ext cx="3938497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>
                <a:solidFill>
                  <a:srgbClr val="42BFB0"/>
                </a:solidFill>
                <a:latin typeface="Arial"/>
                <a:cs typeface="Arial"/>
              </a:rPr>
              <a:t>DES RUCHES AU LYCÉE</a:t>
            </a:r>
          </a:p>
          <a:p>
            <a:pPr>
              <a:defRPr/>
            </a:pP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CÔTES D’ARMOR </a:t>
            </a:r>
            <a:r>
              <a:rPr lang="fr-FR" sz="1400" dirty="0">
                <a:solidFill>
                  <a:srgbClr val="42BFB0"/>
                </a:solidFill>
                <a:latin typeface="Arial"/>
                <a:cs typeface="Arial"/>
              </a:rPr>
              <a:t>- 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Le </a:t>
            </a: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Lycée Félix Le </a:t>
            </a:r>
            <a:r>
              <a:rPr lang="fr-FR" sz="1400" dirty="0" err="1" smtClean="0">
                <a:solidFill>
                  <a:srgbClr val="42BFB0"/>
                </a:solidFill>
                <a:latin typeface="Arial"/>
                <a:cs typeface="Arial"/>
              </a:rPr>
              <a:t>Dantec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17425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>
          <a:xfrm rot="10800000" flipV="1">
            <a:off x="250825" y="4365625"/>
            <a:ext cx="7416800" cy="223202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Elèves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et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professeurs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du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Lycée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Félix LE DANTEC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Lannion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ont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fait la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traversée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pour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aller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chercher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les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abeilles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noires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Ouessant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leur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petite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île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sauvage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pour installer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ruche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la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terrasse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du CDI. 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Cette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ruche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fédère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lycée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-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professeurs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et agents -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autour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d'ateliers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d'activités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pédagogiques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: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pointages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divers, observations au microscope,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aussi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projet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technologique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d'élèves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terminale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STI2D.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Ils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équipé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la ruche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capteurs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susceptibles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d’en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permettre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observation continue : importance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l’essaim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quantité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miel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produite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température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l’intérieur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la ruche, etc…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Ils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présenté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leurs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travaux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lors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la finale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Olympiades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l’ingénieur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. 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projet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été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l'occasion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nouer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les liens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visiter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différents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apiculteurs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mais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aussi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avec le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Collège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Kerallan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qui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possède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lui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aussi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des ruches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l’école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maternelle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primaire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du quartier,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Santé, qui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venu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découvrir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la ruche du CDI et assister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la 1ère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récolte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miel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sous la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houlette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de Eric ALCOUTURE,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apiculteur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. 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 rot="10800000" flipV="1">
            <a:off x="250825" y="328613"/>
            <a:ext cx="6985471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FFFFFF"/>
                </a:solidFill>
                <a:latin typeface="Arial"/>
                <a:cs typeface="Arial"/>
              </a:rPr>
              <a:t>1 - UN LYCÉE OUVERT SUR LE 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TERRITOIRE ET QUI L’ANIME</a:t>
            </a:r>
            <a:endParaRPr lang="fr-FR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59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10800000" flipV="1">
            <a:off x="250825" y="904875"/>
            <a:ext cx="864235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TITRE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RÉGION -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4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 rot="10800000" flipV="1">
            <a:off x="250825" y="5805264"/>
            <a:ext cx="7416800" cy="7923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sz="1200" dirty="0">
                <a:solidFill>
                  <a:srgbClr val="000000"/>
                </a:solidFill>
                <a:latin typeface="Arial"/>
                <a:cs typeface="Arial"/>
              </a:rPr>
              <a:t>Tapez ici votre description. 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 rot="10800000" flipV="1">
            <a:off x="250825" y="328613"/>
            <a:ext cx="6985471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FFFFFF"/>
                </a:solidFill>
                <a:latin typeface="Arial"/>
                <a:cs typeface="Arial"/>
              </a:rPr>
              <a:t>1 - UN LYCÉE OUVERT SUR LE 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TERRITOIRE ET QUI L’ANIME</a:t>
            </a:r>
            <a:endParaRPr lang="fr-FR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28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1" descr="digital_digital classroom colonge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8421" y="0"/>
            <a:ext cx="60070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0" descr="digital_digital classroom colong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6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 rot="10800000" flipV="1">
            <a:off x="250825" y="328613"/>
            <a:ext cx="3151814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FFFFFF"/>
                </a:solidFill>
                <a:latin typeface=""/>
                <a:cs typeface=""/>
              </a:rPr>
              <a:t>2</a:t>
            </a:r>
            <a:r>
              <a:rPr lang="fr-FR" b="1" dirty="0" smtClean="0">
                <a:solidFill>
                  <a:srgbClr val="FFFFFF"/>
                </a:solidFill>
                <a:latin typeface=""/>
                <a:cs typeface=""/>
              </a:rPr>
              <a:t> </a:t>
            </a:r>
            <a:r>
              <a:rPr lang="fr-FR" b="1" dirty="0">
                <a:solidFill>
                  <a:srgbClr val="FFFFFF"/>
                </a:solidFill>
                <a:latin typeface=""/>
                <a:cs typeface=""/>
              </a:rPr>
              <a:t>- UN LYCÉE </a:t>
            </a:r>
            <a:r>
              <a:rPr lang="fr-FR" b="1" dirty="0" smtClean="0">
                <a:solidFill>
                  <a:srgbClr val="FFFFFF"/>
                </a:solidFill>
                <a:latin typeface=""/>
                <a:cs typeface=""/>
              </a:rPr>
              <a:t>NUMÉRIQUE</a:t>
            </a:r>
            <a:endParaRPr lang="fr-FR" b="1" dirty="0">
              <a:solidFill>
                <a:srgbClr val="FFFFFF"/>
              </a:solidFill>
              <a:latin typeface=""/>
              <a:cs typeface=""/>
            </a:endParaRPr>
          </a:p>
        </p:txBody>
      </p:sp>
      <p:sp>
        <p:nvSpPr>
          <p:cNvPr id="11" name="Rounded Rectangle 10"/>
          <p:cNvSpPr/>
          <p:nvPr/>
        </p:nvSpPr>
        <p:spPr>
          <a:xfrm rot="10800000" flipV="1">
            <a:off x="250825" y="904875"/>
            <a:ext cx="6764338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"/>
                <a:cs typeface=""/>
              </a:rPr>
              <a:t>L’APPRENTISSAGE DES OUTILS NUMÉRIQUES</a:t>
            </a:r>
            <a:endParaRPr lang="fr-FR" sz="1400" b="1" dirty="0">
              <a:solidFill>
                <a:srgbClr val="42BFB0"/>
              </a:solidFill>
              <a:latin typeface=""/>
              <a:cs typeface="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42BFB0"/>
                </a:solidFill>
                <a:latin typeface=""/>
                <a:cs typeface=""/>
              </a:rPr>
              <a:t>ALLEMAGNE </a:t>
            </a:r>
            <a:r>
              <a:rPr lang="fr-FR" sz="1400" dirty="0">
                <a:solidFill>
                  <a:srgbClr val="42BFB0"/>
                </a:solidFill>
                <a:latin typeface=""/>
                <a:cs typeface=""/>
              </a:rPr>
              <a:t>- </a:t>
            </a:r>
            <a:r>
              <a:rPr lang="en-US" sz="1400" dirty="0">
                <a:solidFill>
                  <a:srgbClr val="42BFB0"/>
                </a:solidFill>
                <a:latin typeface=""/>
                <a:cs typeface=""/>
              </a:rPr>
              <a:t>Le </a:t>
            </a:r>
            <a:r>
              <a:rPr lang="en-US" sz="1400" dirty="0" err="1" smtClean="0">
                <a:solidFill>
                  <a:srgbClr val="42BFB0"/>
                </a:solidFill>
                <a:latin typeface=""/>
                <a:cs typeface=""/>
              </a:rPr>
              <a:t>Lycée</a:t>
            </a:r>
            <a:r>
              <a:rPr lang="en-US" sz="1400" dirty="0" smtClean="0">
                <a:solidFill>
                  <a:srgbClr val="42BFB0"/>
                </a:solidFill>
                <a:latin typeface=""/>
                <a:cs typeface=""/>
              </a:rPr>
              <a:t> </a:t>
            </a:r>
            <a:r>
              <a:rPr lang="en-US" sz="1400" dirty="0" err="1">
                <a:solidFill>
                  <a:srgbClr val="42BFB0"/>
                </a:solidFill>
                <a:latin typeface=""/>
                <a:cs typeface=""/>
              </a:rPr>
              <a:t>Kaiserin</a:t>
            </a:r>
            <a:r>
              <a:rPr lang="en-US" sz="1400" dirty="0">
                <a:solidFill>
                  <a:srgbClr val="42BFB0"/>
                </a:solidFill>
                <a:latin typeface=""/>
                <a:cs typeface=""/>
              </a:rPr>
              <a:t> Augusta, </a:t>
            </a:r>
            <a:r>
              <a:rPr lang="en-US" sz="1400" dirty="0" err="1">
                <a:solidFill>
                  <a:srgbClr val="42BFB0"/>
                </a:solidFill>
                <a:latin typeface=""/>
                <a:cs typeface=""/>
              </a:rPr>
              <a:t>Städtisches</a:t>
            </a:r>
            <a:r>
              <a:rPr lang="en-US" sz="1400" dirty="0">
                <a:solidFill>
                  <a:srgbClr val="42BFB0"/>
                </a:solidFill>
                <a:latin typeface=""/>
                <a:cs typeface=""/>
              </a:rPr>
              <a:t> </a:t>
            </a:r>
            <a:r>
              <a:rPr lang="en-US" sz="1400" dirty="0" smtClean="0">
                <a:solidFill>
                  <a:srgbClr val="42BFB0"/>
                </a:solidFill>
                <a:latin typeface=""/>
                <a:cs typeface=""/>
              </a:rPr>
              <a:t>Gymnasium Köln, </a:t>
            </a:r>
            <a:r>
              <a:rPr lang="en-US" sz="1400" dirty="0">
                <a:solidFill>
                  <a:srgbClr val="42BFB0"/>
                </a:solidFill>
                <a:latin typeface=""/>
                <a:cs typeface=""/>
              </a:rPr>
              <a:t>Cologne</a:t>
            </a:r>
            <a:endParaRPr lang="fr-FR" sz="1400" dirty="0">
              <a:solidFill>
                <a:srgbClr val="42BFB0"/>
              </a:solidFill>
              <a:latin typeface=""/>
              <a:cs typeface="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 rot="10800000" flipV="1">
            <a:off x="250825" y="5080233"/>
            <a:ext cx="7416800" cy="151741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Le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numérique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étant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de plus en plus important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notre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vie,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attention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particulière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est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portée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aux nouveaux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médias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l'école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Kaiserin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Augusta,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Städtisches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Gymnasium Köln.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L’école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a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développé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un concept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d'éducation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qui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permet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aux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d'acquérir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compétences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différents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médias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numériques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. Les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étudiants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apprennent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connaître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les forces et les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faiblesses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différents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types de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médias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acquièrent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ainsi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la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capacité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d'utiliser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le bon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média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s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elon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le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contexte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. Grâce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l'utilisation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l'iPad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cours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comme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outils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recherche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, des devoirs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portant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sur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comptes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rendus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présentations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mais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aussi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projets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internationaux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ils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s'exercent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aux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bons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 usages des </a:t>
            </a:r>
            <a:r>
              <a:rPr lang="en-US" sz="1200" dirty="0" err="1" smtClean="0">
                <a:solidFill>
                  <a:srgbClr val="000000"/>
                </a:solidFill>
                <a:latin typeface=""/>
                <a:cs typeface=""/>
              </a:rPr>
              <a:t>médias</a:t>
            </a:r>
            <a:r>
              <a:rPr lang="en-US" sz="1200" dirty="0" smtClean="0">
                <a:solidFill>
                  <a:srgbClr val="000000"/>
                </a:solidFill>
                <a:latin typeface=""/>
                <a:cs typeface=""/>
              </a:rPr>
              <a:t>.</a:t>
            </a:r>
            <a:endParaRPr lang="en-US" sz="1200" dirty="0">
              <a:solidFill>
                <a:srgbClr val="000000"/>
              </a:solidFill>
              <a:latin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0754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0" descr="digital_blogs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9" b="14044"/>
          <a:stretch/>
        </p:blipFill>
        <p:spPr bwMode="auto">
          <a:xfrm>
            <a:off x="0" y="3568700"/>
            <a:ext cx="5337175" cy="285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11" descr="digital_blog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2" t="14744"/>
          <a:stretch/>
        </p:blipFill>
        <p:spPr bwMode="auto">
          <a:xfrm>
            <a:off x="0" y="484909"/>
            <a:ext cx="5289550" cy="308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2" descr="digital_blogs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8300" y="-22225"/>
            <a:ext cx="518477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3" descr="digital_blog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300" y="3484563"/>
            <a:ext cx="51847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icture 10" descr="digital_blogs2.jpg"/>
          <p:cNvSpPr>
            <a:spLocks noChangeAspect="1"/>
          </p:cNvSpPr>
          <p:nvPr/>
        </p:nvSpPr>
        <p:spPr bwMode="auto">
          <a:xfrm>
            <a:off x="0" y="3529013"/>
            <a:ext cx="5478463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Picture 11" descr="digital_blogs.jpg"/>
          <p:cNvSpPr>
            <a:spLocks noChangeAspect="1"/>
          </p:cNvSpPr>
          <p:nvPr/>
        </p:nvSpPr>
        <p:spPr bwMode="auto">
          <a:xfrm>
            <a:off x="0" y="0"/>
            <a:ext cx="52895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Picture 12" descr="digital_blogs3.jpg"/>
          <p:cNvSpPr>
            <a:spLocks noChangeAspect="1"/>
          </p:cNvSpPr>
          <p:nvPr/>
        </p:nvSpPr>
        <p:spPr bwMode="auto">
          <a:xfrm>
            <a:off x="4319588" y="0"/>
            <a:ext cx="54689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Picture 13" descr="digital_blog4.jpg"/>
          <p:cNvSpPr>
            <a:spLocks noChangeAspect="1"/>
          </p:cNvSpPr>
          <p:nvPr/>
        </p:nvSpPr>
        <p:spPr bwMode="auto">
          <a:xfrm>
            <a:off x="4319588" y="3506788"/>
            <a:ext cx="51847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10800000" flipV="1">
            <a:off x="250825" y="904875"/>
            <a:ext cx="6876709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L’ENSEIGNEMENT AVEC LE NUMÉRIQUE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ALLEMAGNE –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Le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42BFB0"/>
                </a:solidFill>
                <a:latin typeface="Arial"/>
                <a:cs typeface="Arial"/>
              </a:rPr>
              <a:t>Kaiserin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 Augusta, </a:t>
            </a:r>
            <a:r>
              <a:rPr lang="en-US" sz="1400" dirty="0" err="1">
                <a:solidFill>
                  <a:srgbClr val="42BFB0"/>
                </a:solidFill>
                <a:latin typeface="Arial"/>
                <a:cs typeface="Arial"/>
              </a:rPr>
              <a:t>Städtisches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Gymnasium Köln, 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Cologne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 rot="10800000" flipV="1">
            <a:off x="250825" y="5661248"/>
            <a:ext cx="7416800" cy="93640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Kaiserin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Augusta,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Städtisches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Gymnasium Köln, a fait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comprendre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l'intérêt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commun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l’utilisation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médias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l'école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lle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déveloper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des blogs pour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chaque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projet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classe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propos des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leçons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suivies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cours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L'enseignant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y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fournit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matériel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recherche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y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annonce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étapes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suivantes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du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projet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Cela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également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de simplifier la communication entre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enseignants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les parents et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 rot="10800000" flipV="1">
            <a:off x="250825" y="328613"/>
            <a:ext cx="3151814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FFFFFF"/>
                </a:solidFill>
                <a:latin typeface=""/>
                <a:cs typeface=""/>
              </a:rPr>
              <a:t>2</a:t>
            </a:r>
            <a:r>
              <a:rPr lang="fr-FR" b="1" dirty="0" smtClean="0">
                <a:solidFill>
                  <a:srgbClr val="FFFFFF"/>
                </a:solidFill>
                <a:latin typeface=""/>
                <a:cs typeface=""/>
              </a:rPr>
              <a:t> </a:t>
            </a:r>
            <a:r>
              <a:rPr lang="fr-FR" b="1" dirty="0">
                <a:solidFill>
                  <a:srgbClr val="FFFFFF"/>
                </a:solidFill>
                <a:latin typeface=""/>
                <a:cs typeface=""/>
              </a:rPr>
              <a:t>- UN LYCÉE </a:t>
            </a:r>
            <a:r>
              <a:rPr lang="fr-FR" b="1" dirty="0" smtClean="0">
                <a:solidFill>
                  <a:srgbClr val="FFFFFF"/>
                </a:solidFill>
                <a:latin typeface=""/>
                <a:cs typeface=""/>
              </a:rPr>
              <a:t>NUMÉRIQUE</a:t>
            </a:r>
            <a:endParaRPr lang="fr-FR" b="1" dirty="0">
              <a:solidFill>
                <a:srgbClr val="FFFFFF"/>
              </a:solidFill>
              <a:latin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75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 descr="digital_class blo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3470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digital_class blo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313" y="76200"/>
            <a:ext cx="3273425" cy="2455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7" name="Picture 20" descr="10-FREE-Online-Tools-To-Help-Parents-Of-Kids-With-Special-Needs.jpg"/>
          <p:cNvSpPr>
            <a:spLocks noChangeAspect="1"/>
          </p:cNvSpPr>
          <p:nvPr/>
        </p:nvSpPr>
        <p:spPr bwMode="auto">
          <a:xfrm>
            <a:off x="7050088" y="3895725"/>
            <a:ext cx="20732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Picture 21" descr="crop220121101074452.png"/>
          <p:cNvSpPr>
            <a:spLocks noChangeAspect="1"/>
          </p:cNvSpPr>
          <p:nvPr/>
        </p:nvSpPr>
        <p:spPr bwMode="auto">
          <a:xfrm>
            <a:off x="7045325" y="5273675"/>
            <a:ext cx="207168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9" name="Picture 22" descr="good-news-older-people-you-dont-have-to-be-gen-y-to-keep-a-company-fre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75" y="2343150"/>
            <a:ext cx="20669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 rot="10800000" flipV="1">
            <a:off x="250825" y="904875"/>
            <a:ext cx="682625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LE SAVOIR ACCESSIBLE PAR TOUS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42BFB0"/>
                </a:solidFill>
                <a:latin typeface="Arial"/>
                <a:cs typeface="Arial"/>
              </a:rPr>
              <a:t>ALLEMAGNE 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- Le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42BFB0"/>
                </a:solidFill>
                <a:latin typeface="Arial"/>
                <a:cs typeface="Arial"/>
              </a:rPr>
              <a:t>Kaiserin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 Augusta, </a:t>
            </a:r>
            <a:r>
              <a:rPr lang="en-US" sz="1400" dirty="0" err="1">
                <a:solidFill>
                  <a:srgbClr val="42BFB0"/>
                </a:solidFill>
                <a:latin typeface="Arial"/>
                <a:cs typeface="Arial"/>
              </a:rPr>
              <a:t>Städtisches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Gymnasium Köln, </a:t>
            </a:r>
            <a:r>
              <a:rPr lang="en-US" sz="1400" dirty="0">
                <a:solidFill>
                  <a:srgbClr val="42BFB0"/>
                </a:solidFill>
                <a:latin typeface="Arial"/>
                <a:cs typeface="Arial"/>
              </a:rPr>
              <a:t>Cologne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 rot="10800000" flipV="1">
            <a:off x="250825" y="5470053"/>
            <a:ext cx="7416800" cy="11275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Kaiserin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Augusta,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Städtisches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Gymnasium Köln,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Cologne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a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développé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wiki de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rempli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par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enseignants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engagés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L'école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permet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accès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libre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gratuit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cette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plateforme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toute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personne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extérieure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chacun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peut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consulter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sujets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ceux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-ci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sont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liés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aux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autres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...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Ainsi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toutes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personnes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n’appartenant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pas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l’école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peut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accéder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aux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savoirs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postés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sur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le site.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Ceci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laisse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ouverture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à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l’apprentissage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tout au long de la vie.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96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 rot="10800000" flipV="1">
            <a:off x="250825" y="904875"/>
            <a:ext cx="8642350" cy="50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al"/>
                <a:cs typeface="Arial"/>
              </a:rPr>
              <a:t>TITRE</a:t>
            </a:r>
            <a:endParaRPr lang="fr-FR" sz="1400" b="1" dirty="0">
              <a:solidFill>
                <a:srgbClr val="42BFB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42BFB0"/>
                </a:solidFill>
                <a:latin typeface="Arial"/>
                <a:cs typeface="Arial"/>
              </a:rPr>
              <a:t>RÉGION - </a:t>
            </a:r>
            <a:r>
              <a:rPr lang="en-US" sz="1400" dirty="0" err="1" smtClean="0">
                <a:solidFill>
                  <a:srgbClr val="42BFB0"/>
                </a:solidFill>
                <a:latin typeface="Arial"/>
                <a:cs typeface="Arial"/>
              </a:rPr>
              <a:t>Lycée</a:t>
            </a:r>
            <a:endParaRPr lang="fr-FR" sz="1400" dirty="0">
              <a:solidFill>
                <a:srgbClr val="42BFB0"/>
              </a:solidFill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 rot="10800000" flipV="1">
            <a:off x="250825" y="5805264"/>
            <a:ext cx="7416800" cy="7923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Et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hanc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quidem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praeter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oppida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multa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duae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civitas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exornant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Seleucia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opus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Sseleuci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regis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, et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Claudiopolis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quam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deduxit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coloniam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Claudius Caesar.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Isaura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enim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antehac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nimum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potens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, olim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subversa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ut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rebellatrix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interneciva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aegre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vestigia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claritudinis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pristinae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monstrat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admodum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rial"/>
                <a:cs typeface="Arial"/>
              </a:rPr>
              <a:t>pauca</a:t>
            </a:r>
            <a:r>
              <a:rPr lang="fr-FR" sz="12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 rot="10800000" flipV="1">
            <a:off x="250825" y="328613"/>
            <a:ext cx="3151814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FFFFFF"/>
                </a:solidFill>
                <a:latin typeface=""/>
                <a:cs typeface=""/>
              </a:rPr>
              <a:t>2</a:t>
            </a:r>
            <a:r>
              <a:rPr lang="fr-FR" b="1" dirty="0" smtClean="0">
                <a:solidFill>
                  <a:srgbClr val="FFFFFF"/>
                </a:solidFill>
                <a:latin typeface=""/>
                <a:cs typeface=""/>
              </a:rPr>
              <a:t> </a:t>
            </a:r>
            <a:r>
              <a:rPr lang="fr-FR" b="1" dirty="0">
                <a:solidFill>
                  <a:srgbClr val="FFFFFF"/>
                </a:solidFill>
                <a:latin typeface=""/>
                <a:cs typeface=""/>
              </a:rPr>
              <a:t>- UN LYCÉE </a:t>
            </a:r>
            <a:r>
              <a:rPr lang="fr-FR" b="1" dirty="0" smtClean="0">
                <a:solidFill>
                  <a:srgbClr val="FFFFFF"/>
                </a:solidFill>
                <a:latin typeface=""/>
                <a:cs typeface=""/>
              </a:rPr>
              <a:t>NUMÉRIQUE</a:t>
            </a:r>
            <a:endParaRPr lang="fr-FR" b="1" dirty="0">
              <a:solidFill>
                <a:srgbClr val="FFFFFF"/>
              </a:solidFill>
              <a:latin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89704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2" descr="participative_igs-woerth.de_steuergruppensitzu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60960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3" descr="participative_igs-woerth.de_steuergruppensitzu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30861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4" descr="participative_igs-woerth.de_steuergruppensitzu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8" y="3519488"/>
            <a:ext cx="8716962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participative_igs-woerth.de_steuergruppensitzu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19488"/>
            <a:ext cx="2676525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 rot="10800000" flipV="1">
            <a:off x="250825" y="328613"/>
            <a:ext cx="3331898" cy="392112"/>
          </a:xfrm>
          <a:prstGeom prst="roundRect">
            <a:avLst/>
          </a:prstGeom>
          <a:solidFill>
            <a:srgbClr val="3BB4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la"/>
                <a:cs typeface="Arila"/>
              </a:rPr>
              <a:t>3 – UN LYCÉE PARTICIPATIF </a:t>
            </a:r>
          </a:p>
        </p:txBody>
      </p:sp>
      <p:sp>
        <p:nvSpPr>
          <p:cNvPr id="16" name="Rounded Rectangle 15"/>
          <p:cNvSpPr/>
          <p:nvPr/>
        </p:nvSpPr>
        <p:spPr>
          <a:xfrm rot="10800000" flipV="1">
            <a:off x="250825" y="904874"/>
            <a:ext cx="5807075" cy="5080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400" b="1" dirty="0" smtClean="0">
                <a:solidFill>
                  <a:srgbClr val="42BFB0"/>
                </a:solidFill>
                <a:latin typeface="Arila"/>
                <a:cs typeface="Arila"/>
              </a:rPr>
              <a:t>LES LYCÉENS ET PARENTS PRENNENT PART AUX DÉCISIONS</a:t>
            </a:r>
            <a:endParaRPr lang="fr-FR" sz="1400" b="1" dirty="0">
              <a:solidFill>
                <a:srgbClr val="42BFB0"/>
              </a:solidFill>
              <a:latin typeface="Arila"/>
              <a:cs typeface="Arila"/>
            </a:endParaRPr>
          </a:p>
          <a:p>
            <a:pPr>
              <a:defRPr/>
            </a:pPr>
            <a:r>
              <a:rPr lang="fr-FR" sz="1400" dirty="0">
                <a:solidFill>
                  <a:srgbClr val="42BFB0"/>
                </a:solidFill>
                <a:latin typeface="Arila"/>
                <a:cs typeface="Arila"/>
              </a:rPr>
              <a:t>ALLEMAGNE </a:t>
            </a:r>
            <a:r>
              <a:rPr lang="fr-FR" sz="1400" dirty="0" smtClean="0">
                <a:solidFill>
                  <a:srgbClr val="42BFB0"/>
                </a:solidFill>
                <a:latin typeface="Arila"/>
                <a:cs typeface="Arila"/>
              </a:rPr>
              <a:t>–</a:t>
            </a:r>
            <a:r>
              <a:rPr lang="en-US" sz="1400" dirty="0" smtClean="0">
                <a:solidFill>
                  <a:srgbClr val="42BFB0"/>
                </a:solidFill>
                <a:latin typeface="Arila"/>
                <a:cs typeface="Arila"/>
              </a:rPr>
              <a:t> Le </a:t>
            </a:r>
            <a:r>
              <a:rPr lang="en-US" sz="1400" dirty="0" err="1" smtClean="0">
                <a:solidFill>
                  <a:srgbClr val="42BFB0"/>
                </a:solidFill>
                <a:latin typeface="Arila"/>
                <a:cs typeface="Arila"/>
              </a:rPr>
              <a:t>Lycée</a:t>
            </a:r>
            <a:r>
              <a:rPr lang="en-US" sz="1400" dirty="0" smtClean="0">
                <a:solidFill>
                  <a:srgbClr val="42BFB0"/>
                </a:solidFill>
                <a:latin typeface="Arila"/>
                <a:cs typeface="Arila"/>
              </a:rPr>
              <a:t> </a:t>
            </a:r>
            <a:r>
              <a:rPr lang="en-US" sz="1400" dirty="0">
                <a:solidFill>
                  <a:srgbClr val="3BB4A0"/>
                </a:solidFill>
                <a:latin typeface="Arila"/>
                <a:cs typeface="Arila"/>
              </a:rPr>
              <a:t>IGS </a:t>
            </a:r>
            <a:r>
              <a:rPr lang="en-US" sz="1400" dirty="0" err="1" smtClean="0">
                <a:solidFill>
                  <a:srgbClr val="3BB4A0"/>
                </a:solidFill>
                <a:latin typeface="Arila"/>
                <a:cs typeface="Arila"/>
              </a:rPr>
              <a:t>Wörth</a:t>
            </a:r>
            <a:r>
              <a:rPr lang="en-US" sz="1400" dirty="0" smtClean="0">
                <a:solidFill>
                  <a:srgbClr val="3BB4A0"/>
                </a:solidFill>
                <a:latin typeface="Arila"/>
                <a:cs typeface="Arila"/>
              </a:rPr>
              <a:t>, </a:t>
            </a:r>
            <a:r>
              <a:rPr lang="en-US" sz="1400" dirty="0" err="1" smtClean="0">
                <a:solidFill>
                  <a:srgbClr val="3BB4A0"/>
                </a:solidFill>
                <a:latin typeface="Arila"/>
                <a:cs typeface="Arila"/>
              </a:rPr>
              <a:t>Gesantschule</a:t>
            </a:r>
            <a:r>
              <a:rPr lang="en-US" sz="1400" dirty="0">
                <a:solidFill>
                  <a:srgbClr val="3BB4A0"/>
                </a:solidFill>
                <a:latin typeface="Arila"/>
                <a:cs typeface="Arila"/>
              </a:rPr>
              <a:t>,</a:t>
            </a:r>
            <a:r>
              <a:rPr lang="en-US" sz="1400" dirty="0" smtClean="0">
                <a:solidFill>
                  <a:srgbClr val="3BB4A0"/>
                </a:solidFill>
                <a:latin typeface="Arila"/>
                <a:cs typeface="Arila"/>
              </a:rPr>
              <a:t> </a:t>
            </a:r>
            <a:r>
              <a:rPr lang="en-US" sz="1400" dirty="0" err="1">
                <a:solidFill>
                  <a:srgbClr val="3BB4A0"/>
                </a:solidFill>
                <a:latin typeface="Arila"/>
                <a:cs typeface="Arila"/>
              </a:rPr>
              <a:t>Wörth</a:t>
            </a:r>
            <a:r>
              <a:rPr lang="en-US" sz="1400" dirty="0">
                <a:solidFill>
                  <a:srgbClr val="3BB4A0"/>
                </a:solidFill>
                <a:latin typeface="Arila"/>
                <a:cs typeface="Arila"/>
              </a:rPr>
              <a:t> am </a:t>
            </a:r>
            <a:r>
              <a:rPr lang="en-US" sz="1400" dirty="0" err="1">
                <a:solidFill>
                  <a:srgbClr val="3BB4A0"/>
                </a:solidFill>
                <a:latin typeface="Arila"/>
                <a:cs typeface="Arila"/>
              </a:rPr>
              <a:t>Rhein</a:t>
            </a:r>
            <a:endParaRPr lang="fr-FR" sz="1400" dirty="0">
              <a:solidFill>
                <a:srgbClr val="3BB4A0"/>
              </a:solidFill>
              <a:latin typeface="Arila"/>
              <a:cs typeface="Arila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99"/>
          <a:stretch>
            <a:fillRect/>
          </a:stretch>
        </p:blipFill>
        <p:spPr bwMode="auto">
          <a:xfrm>
            <a:off x="7015163" y="6021388"/>
            <a:ext cx="1878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 rot="10800000" flipV="1">
            <a:off x="250825" y="5784424"/>
            <a:ext cx="7416800" cy="8132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Steuergruppensitzung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: les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enseignants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, les parents et le chef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d'établissement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se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réunissent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autour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de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sujets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actuels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durant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une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journée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afin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créer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nouvelles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solutions, 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par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exemple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dans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la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façon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de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structurer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les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horaires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pour les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Lors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d'une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deuxième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étape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, le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conseil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des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élèves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aboutit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et met en oeuvre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ces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la"/>
                <a:cs typeface="Arila"/>
              </a:rPr>
              <a:t>idées</a:t>
            </a:r>
            <a:r>
              <a:rPr lang="en-US" sz="1200" dirty="0" smtClean="0">
                <a:solidFill>
                  <a:srgbClr val="000000"/>
                </a:solidFill>
                <a:latin typeface="Arila"/>
                <a:cs typeface="Arila"/>
              </a:rPr>
              <a:t>.</a:t>
            </a:r>
            <a:endParaRPr lang="en-US" sz="1200" dirty="0">
              <a:solidFill>
                <a:srgbClr val="000000"/>
              </a:solidFill>
              <a:latin typeface="Arila"/>
              <a:cs typeface="Arila"/>
            </a:endParaRPr>
          </a:p>
        </p:txBody>
      </p:sp>
    </p:spTree>
    <p:extLst>
      <p:ext uri="{BB962C8B-B14F-4D97-AF65-F5344CB8AC3E}">
        <p14:creationId xmlns:p14="http://schemas.microsoft.com/office/powerpoint/2010/main" val="31348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2015</Words>
  <Application>Microsoft Macintosh PowerPoint</Application>
  <PresentationFormat>Présentation à l'écran (4:3)</PresentationFormat>
  <Paragraphs>103</Paragraphs>
  <Slides>23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SDS2</dc:creator>
  <cp:lastModifiedBy>Christophe Gouache</cp:lastModifiedBy>
  <cp:revision>13</cp:revision>
  <dcterms:created xsi:type="dcterms:W3CDTF">2013-11-07T10:23:38Z</dcterms:created>
  <dcterms:modified xsi:type="dcterms:W3CDTF">2013-11-14T08:58:51Z</dcterms:modified>
</cp:coreProperties>
</file>