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6" r:id="rId2"/>
    <p:sldId id="309" r:id="rId3"/>
    <p:sldId id="324" r:id="rId4"/>
    <p:sldId id="357" r:id="rId5"/>
    <p:sldId id="372" r:id="rId6"/>
    <p:sldId id="378" r:id="rId7"/>
    <p:sldId id="325" r:id="rId8"/>
    <p:sldId id="326" r:id="rId9"/>
    <p:sldId id="370" r:id="rId10"/>
    <p:sldId id="376" r:id="rId11"/>
    <p:sldId id="374" r:id="rId12"/>
  </p:sldIdLst>
  <p:sldSz cx="9906000" cy="6858000" type="A4"/>
  <p:notesSz cx="666273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47"/>
    <a:srgbClr val="FF0066"/>
    <a:srgbClr val="EAEAEA"/>
    <a:srgbClr val="FFFB09"/>
    <a:srgbClr val="FF6600"/>
    <a:srgbClr val="9966FF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16" autoAdjust="0"/>
  </p:normalViewPr>
  <p:slideViewPr>
    <p:cSldViewPr>
      <p:cViewPr>
        <p:scale>
          <a:sx n="66" d="100"/>
          <a:sy n="66" d="100"/>
        </p:scale>
        <p:origin x="-2384" y="-2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97" tIns="43748" rIns="87497" bIns="43748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97" tIns="43748" rIns="87497" bIns="4374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97" tIns="43748" rIns="87497" bIns="43748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9750"/>
            <a:ext cx="28876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97" tIns="43748" rIns="87497" bIns="4374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FEC82CE2-91DA-D446-B643-90621BB6D70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78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16" tIns="30457" rIns="60916" bIns="30457" numCol="1" anchor="t" anchorCtr="0" compatLnSpc="1">
            <a:prstTxWarp prst="textNoShape">
              <a:avLst/>
            </a:prstTxWarp>
          </a:bodyPr>
          <a:lstStyle>
            <a:lvl1pPr defTabSz="609215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16" tIns="30457" rIns="60916" bIns="30457" numCol="1" anchor="t" anchorCtr="0" compatLnSpc="1">
            <a:prstTxWarp prst="textNoShape">
              <a:avLst/>
            </a:prstTxWarp>
          </a:bodyPr>
          <a:lstStyle>
            <a:lvl1pPr algn="r" defTabSz="609215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16" tIns="30457" rIns="60916" bIns="30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16" tIns="30457" rIns="60916" bIns="30457" numCol="1" anchor="b" anchorCtr="0" compatLnSpc="1">
            <a:prstTxWarp prst="textNoShape">
              <a:avLst/>
            </a:prstTxWarp>
          </a:bodyPr>
          <a:lstStyle>
            <a:lvl1pPr defTabSz="609215">
              <a:defRPr sz="8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9750"/>
            <a:ext cx="28876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16" tIns="30457" rIns="60916" bIns="30457" numCol="1" anchor="b" anchorCtr="0" compatLnSpc="1">
            <a:prstTxWarp prst="textNoShape">
              <a:avLst/>
            </a:prstTxWarp>
          </a:bodyPr>
          <a:lstStyle>
            <a:lvl1pPr algn="r" defTabSz="608013">
              <a:defRPr sz="800"/>
            </a:lvl1pPr>
          </a:lstStyle>
          <a:p>
            <a:fld id="{6B6F09B9-FB14-4D49-BDFF-46E0AF5E8AD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239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CEDEA0F-5140-DC49-940D-F9ABC7A6DDB2}" type="slidenum">
              <a:rPr lang="nl-NL" sz="800"/>
              <a:pPr eaLnBrk="1" hangingPunct="1"/>
              <a:t>2</a:t>
            </a:fld>
            <a:endParaRPr lang="nl-NL" sz="8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3552DCF-1F69-E442-B0F0-652CB6A67361}" type="slidenum">
              <a:rPr lang="nl-NL" sz="800"/>
              <a:pPr eaLnBrk="1" hangingPunct="1"/>
              <a:t>3</a:t>
            </a:fld>
            <a:endParaRPr lang="nl-NL" sz="8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487DDF-F854-5C4B-9E7C-0606A7381FF6}" type="slidenum">
              <a:rPr lang="nl-NL" sz="800"/>
              <a:pPr eaLnBrk="1" hangingPunct="1"/>
              <a:t>4</a:t>
            </a:fld>
            <a:endParaRPr lang="nl-NL" sz="8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21978B-8728-A648-8761-1DDB1BC1DD43}" type="slidenum">
              <a:rPr lang="nl-NL" sz="800"/>
              <a:pPr eaLnBrk="1" hangingPunct="1"/>
              <a:t>5</a:t>
            </a:fld>
            <a:endParaRPr lang="nl-NL" sz="8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508539-B403-D143-9126-96405D76D9C4}" type="slidenum">
              <a:rPr lang="nl-NL" sz="800"/>
              <a:pPr eaLnBrk="1" hangingPunct="1"/>
              <a:t>6</a:t>
            </a:fld>
            <a:endParaRPr lang="nl-NL" sz="8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/>
              <a:t>Disapproved tomatoes</a:t>
            </a:r>
          </a:p>
          <a:p>
            <a:pPr eaLnBrk="1" hangingPunct="1"/>
            <a:r>
              <a:rPr lang="nl-NL"/>
              <a:t>Most caterers are buying abroad, we choose to buy local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27B103-9C0C-8745-8C59-A1462910EF51}" type="slidenum">
              <a:rPr lang="nl-NL" sz="800"/>
              <a:pPr eaLnBrk="1" hangingPunct="1"/>
              <a:t>7</a:t>
            </a:fld>
            <a:endParaRPr lang="nl-NL" sz="8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987E8B2-0F75-2948-A898-700ECB393566}" type="slidenum">
              <a:rPr lang="nl-NL" sz="800"/>
              <a:pPr eaLnBrk="1" hangingPunct="1"/>
              <a:t>8</a:t>
            </a:fld>
            <a:endParaRPr lang="nl-NL" sz="8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/>
              <a:t>10 transparencies for suppliers</a:t>
            </a:r>
          </a:p>
          <a:p>
            <a:pPr eaLnBrk="1" hangingPunct="1"/>
            <a:r>
              <a:rPr lang="nl-NL"/>
              <a:t>Travelling domestically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40AF54-6B61-9843-81AF-B2B0D495724C}" type="slidenum">
              <a:rPr lang="nl-NL" sz="800"/>
              <a:pPr eaLnBrk="1" hangingPunct="1"/>
              <a:t>9</a:t>
            </a:fld>
            <a:endParaRPr lang="nl-NL" sz="8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744538"/>
            <a:ext cx="5375275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60801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08013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5AF3FB-57D0-F54E-9494-0712CE96611B}" type="slidenum">
              <a:rPr lang="nl-NL" sz="800"/>
              <a:pPr eaLnBrk="1" hangingPunct="1"/>
              <a:t>10</a:t>
            </a:fld>
            <a:endParaRPr lang="nl-NL" sz="80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B041-D9B8-8D45-A582-1A92C1BDF2C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88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76465-4527-314E-B328-DCC90C39CB6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8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83438" y="274638"/>
            <a:ext cx="2228850" cy="5853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3713" y="274638"/>
            <a:ext cx="6537325" cy="5853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2F3C8-E41E-8444-80D5-E3FB542941C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95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DE980-D57A-2A42-852E-1D42D23320D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29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261FD-7134-F543-B392-6324574ED82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50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3713" y="1600200"/>
            <a:ext cx="43830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30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96B70-A1B6-D54F-A23C-D69839F08E1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62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743D2-0E28-4140-B237-1236C9C320A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27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5470F-2C37-B54F-ADB3-17A41AD1D70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22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4EE3C-A5EC-1D4A-A013-32414DA42D4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6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F3B77-C1E1-0F4E-AA4F-9F539EFB7B8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42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FBE6F-40AE-0842-9E90-DA3951BFDA0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30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274638"/>
            <a:ext cx="891857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7978" tIns="63990" rIns="127978" bIns="63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600200"/>
            <a:ext cx="891857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7978" tIns="63990" rIns="127978" bIns="63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245225"/>
            <a:ext cx="23129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78" tIns="63990" rIns="127978" bIns="63990" numCol="1" anchor="t" anchorCtr="0" compatLnSpc="1">
            <a:prstTxWarp prst="textNoShape">
              <a:avLst/>
            </a:prstTxWarp>
          </a:bodyPr>
          <a:lstStyle>
            <a:lvl1pPr defTabSz="1279525"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5225"/>
            <a:ext cx="3140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78" tIns="63990" rIns="127978" bIns="63990" numCol="1" anchor="t" anchorCtr="0" compatLnSpc="1">
            <a:prstTxWarp prst="textNoShape">
              <a:avLst/>
            </a:prstTxWarp>
          </a:bodyPr>
          <a:lstStyle>
            <a:lvl1pPr algn="ctr" defTabSz="1279525">
              <a:defRPr sz="2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29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978" tIns="63990" rIns="127978" bIns="63990" numCol="1" anchor="t" anchorCtr="0" compatLnSpc="1">
            <a:prstTxWarp prst="textNoShape">
              <a:avLst/>
            </a:prstTxWarp>
          </a:bodyPr>
          <a:lstStyle>
            <a:lvl1pPr algn="r" defTabSz="1279525">
              <a:defRPr sz="2000"/>
            </a:lvl1pPr>
          </a:lstStyle>
          <a:p>
            <a:fld id="{CD429ABD-C2ED-C74F-84F9-A8ADAF57A3EC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ea typeface="ＭＳ Ｐゴシック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ea typeface="ＭＳ Ｐゴシック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ea typeface="ＭＳ Ｐゴシック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ea typeface="ＭＳ Ｐゴシック" charset="0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charset="0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.png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.pn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12713" y="5653088"/>
            <a:ext cx="61928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7952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/>
              <a:t>Municipality</a:t>
            </a:r>
            <a:r>
              <a:rPr lang="nl-NL" sz="1600" b="1"/>
              <a:t> of Amersfoort, 23 april 2013</a:t>
            </a:r>
          </a:p>
          <a:p>
            <a:pPr eaLnBrk="1" hangingPunct="1">
              <a:spcBef>
                <a:spcPct val="50000"/>
              </a:spcBef>
            </a:pPr>
            <a:r>
              <a:rPr lang="nl-NL" sz="1600" i="1"/>
              <a:t>Pauline Gerritzen</a:t>
            </a:r>
          </a:p>
          <a:p>
            <a:pPr eaLnBrk="1" hangingPunct="1">
              <a:spcBef>
                <a:spcPct val="50000"/>
              </a:spcBef>
            </a:pPr>
            <a:r>
              <a:rPr lang="nl-NL" sz="1600" i="1"/>
              <a:t>Maaike Liefkens</a:t>
            </a:r>
          </a:p>
        </p:txBody>
      </p:sp>
      <p:sp>
        <p:nvSpPr>
          <p:cNvPr id="2052" name="Ovaal 1"/>
          <p:cNvSpPr>
            <a:spLocks noChangeArrowheads="1"/>
          </p:cNvSpPr>
          <p:nvPr/>
        </p:nvSpPr>
        <p:spPr bwMode="auto">
          <a:xfrm>
            <a:off x="7761288" y="4221163"/>
            <a:ext cx="238125" cy="1444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79525"/>
            <a:endParaRPr lang="en-US"/>
          </a:p>
        </p:txBody>
      </p:sp>
      <p:sp>
        <p:nvSpPr>
          <p:cNvPr id="2053" name="AutoShape 6" descr="data:image/jpg;base64,/9j/4AAQSkZJRgABAQAAAQABAAD/2wCEAAkGBhASEA8SEBQTEhASFhUUFhYWEhUXFxUVHxUXGBYVFhYYHCYeGB0lJRYTIDsiIygrLCwwGB8xNjAqNSYrLCwBCQoKDgwOGg8PFyoeHyQwLCwwKSouLiwtNSosNC0uLCw1NCw2LDEsLDAsLC8sKi80LiwsKSwsLCw0KSwpLCwuLP/AABEIAGoAoAMBIgACEQEDEQH/xAAbAAEAAgMBAQAAAAAAAAAAAAAABQYDBAcCAf/EADkQAAEDAgMFBQcDAgcAAAAAAAEAAgMEEQUSIQYTMUFRIkJhgZEHFDJScaGxFXLhgsEjJCUzU6LR/8QAGgEBAAMBAQEAAAAAAAAAAAAAAAEDBAUCBv/EACYRAAMAAgECBQUBAAAAAAAAAAABAgMREiExBBNBUXEyYaHR8JH/2gAMAwEAAhEDEQA/AO4oiIAiIgCIiAItHGMYipojLKTlGgA1LjyAHMrbikDmtcOBAI8xdTp62D2irO2O05p42thI30l7HQ5Wji768h/CqGCbZVEMoMr3yxOPbDjcgc3NPIjpwV04KqeSI2dVReI5muALSCDY6HkdQtKrxyKOeGB5IfKCWm3ZuDaxPIlUpNkkgiIoAREQBERAEREAREQBERAERYhUNzll+01ocR4EkA/9SgOc7fV5lqN0PghFv6yLuP4HqrJtXVPZTxwxkhzwASOIYALjz0HqqRjsp3jz3nuc+/QZjZbeFbQPfmbUuLyGO3bnWuCASGk87rqvElx+xzueS8dVvv2+CEkj1I6aLzkWfclNwVr4mReJaWiS2aqXxStlYTYEB4+ZvO/58lM+0dn+JTOHyvsR4OaQR6qFwiqZE2d0gv2QWj5nXsB9/stCqxieVzTK8vDeDe60aXDRy4BZ6heYq9jRgd1FNP4Oq7PYlv6aKQ/ERZ37hofxfzUkqxsO+0Mre6HB4+hb/CscEwe1r26tcA4HqCLhczNPG2kb8N84VMyIiKotCIiAIiIAiIgCIiAKIkfavA/5KcgfVkl/w9S6rW2M7ojSzR23jHvAuNCCzUH65VZiXKuPuV5K4zsouPD/ADMo+U5fQLQDVJVn+LI+W2XeOLrcbX4hYfc125XRbOLWZptI3YYg5ocOYXv3VZsKi7Bb0P5W77uVDrRm0yt4iO0G9NfNaeRSM9Pmc53Un+Fj90XvSLpzOVpFt2bqMmHVEnysePMB1vyFa8MiywwtPdjY30aAudUVa/dNpbWidI0yHm6722aOnC66cFyfEzxfyzreFrlP93fU+oiLIawiIgCIiAIiIAiIgCpW38czXRyAkwHKC3iGvBJa7wuCQrqoPa/B31FORGTvGHO0XsHdWn6jrzsrcNKbTZ4yTylyVFkQcA4cDqvvuwWHA6kf7btHA2LToQfAf2U82huutV6PnvKrbRWq7EHQ3bH8bhqeOUcreK0aXGp2OuXl7TxDjf06FbVZROdI93Un05LF+mHxXvgn1L8eeYnjx2SkcQcARqCLhevdgs+BUh3Zae6fsdf/AFbVW0RtLjbTrwC8O+ujP5b1y9CDqnSCSJkIvLmBb+7u+nHy8F02hgcyONjnF7mta0uPFxA1K53s7hj6mqbILiGJwc53DMRqGX8dNOn1XS1h8XSdJI7Xg8bjH19QiIsRrCIiAIiIAiIgCIiALy54C9LXniJUohlO2rpSXPeI2kn4ZWEtc08hI3UO/cLKBo8crITckyN5teMwPnxCumIYQ9wPFVer2YqQTu3ub4Xv+V0cdw540c+lc03K7/Y2MOq4JueR/wAp/sea3ZaaJoLnOAA4k3UAMMrmixax5v8AE5va+2n2Xr3WvdbM1jrfM29vorXS9GZPJfsvyZZtpHNzspRxt2y25/pbwH1K1aQTySDfZ5ge4X5bnlc27IWaLAK1xJLy0HutAAHgNL/dT2GbPSM4kk+JUPJE9V3Lpm9cdLXx+yx4MzJE1pEbSO7GCGtHQX1P15qRBUB+oQwzQQSyBs0+bdMIcS+3GxAsLeK3qjHKeOeGmfIGzzAmNlnXcBx1AsOB4rm1Lb2dKH00SKKrS+07CWtDnVUdiS22V5NwbG7Q24HidFNw43Tvg95bLGafKXbzMMgA4knlZQ8dLume+SfqbyKtUHtHwuaURR1UZkcbAHM0OPRrnAA+qsqipqfqWgmn2CIi8khERAEREAREQHyy+GML0iAx7hvRNw3osiKdkaPAiHReg0L6igk53t1M2PGsCe8hjAZgXE2aCQ0anlxHqsOPYjFJtFhLY3teY2Sh+VwOUkPIBI56K845s9TVke7qomysBuAb3B6tI1HktHDthMOp3Qvgp2MfCXFjhmzAuFnEknted1rnLClb3tJr/d/sqcvZSfZHHh5pqveiEz76Te7zJfdd34u78XndVSUf6bV7vN+m/qreF7bixvbwvu/O3NWj2d7CUVXRvfWU+aRtRMATnY7LcEA2IuOPFdKhwWnbB7s2KMU+XLu8oyZeYI5q7JnnHkfd9V+DwobSIDEG4GIad0vue5DmGE9m17jJbLqRwvfTqraqxQ+zXC4ZRLHTMEjTcXL3Bp6hriQPRWdY8jl/S2/kulP1CIiqPQREQBERAEREAREQBERAEREAREQBERAEREAREQH/2Q=="/>
          <p:cNvSpPr>
            <a:spLocks noChangeAspect="1" noChangeArrowheads="1"/>
          </p:cNvSpPr>
          <p:nvPr/>
        </p:nvSpPr>
        <p:spPr bwMode="auto">
          <a:xfrm>
            <a:off x="112713" y="-48895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AutoShape 8" descr="data:image/jpg;base64,/9j/4AAQSkZJRgABAQAAAQABAAD/2wCEAAkGBhASEA8SEBQTEhASFhUUFhYWEhUXFxUVHxUXGBYVFhYYHCYeGB0lJRYTIDsiIygrLCwwGB8xNjAqNSYrLCwBCQoKDgwOGg8PFyoeHyQwLCwwKSouLiwtNSosNC0uLCw1NCw2LDEsLDAsLC8sKi80LiwsKSwsLCw0KSwpLCwuLP/AABEIAGoAoAMBIgACEQEDEQH/xAAbAAEAAgMBAQAAAAAAAAAAAAAABQYDBAcCAf/EADkQAAEDAgMFBQcDAgcAAAAAAAEAAgMEEQUSIQYTMUFRIkJhgZEHFDJScaGxFXLhgsEjJCUzU6LR/8QAGgEBAAMBAQEAAAAAAAAAAAAAAAEDBAUCBv/EACYRAAMAAgECBQUBAAAAAAAAAAABAgMREiExBBNBUXEyYaHR8JH/2gAMAwEAAhEDEQA/AO4oiIAiIgCIiAItHGMYipojLKTlGgA1LjyAHMrbikDmtcOBAI8xdTp62D2irO2O05p42thI30l7HQ5Wji768h/CqGCbZVEMoMr3yxOPbDjcgc3NPIjpwV04KqeSI2dVReI5muALSCDY6HkdQtKrxyKOeGB5IfKCWm3ZuDaxPIlUpNkkgiIoAREQBERAEREAREQBERAERYhUNzll+01ocR4EkA/9SgOc7fV5lqN0PghFv6yLuP4HqrJtXVPZTxwxkhzwASOIYALjz0HqqRjsp3jz3nuc+/QZjZbeFbQPfmbUuLyGO3bnWuCASGk87rqvElx+xzueS8dVvv2+CEkj1I6aLzkWfclNwVr4mReJaWiS2aqXxStlYTYEB4+ZvO/58lM+0dn+JTOHyvsR4OaQR6qFwiqZE2d0gv2QWj5nXsB9/stCqxieVzTK8vDeDe60aXDRy4BZ6heYq9jRgd1FNP4Oq7PYlv6aKQ/ERZ37hofxfzUkqxsO+0Mre6HB4+hb/CscEwe1r26tcA4HqCLhczNPG2kb8N84VMyIiKotCIiAIiIAiIgCIiAKIkfavA/5KcgfVkl/w9S6rW2M7ojSzR23jHvAuNCCzUH65VZiXKuPuV5K4zsouPD/ADMo+U5fQLQDVJVn+LI+W2XeOLrcbX4hYfc125XRbOLWZptI3YYg5ocOYXv3VZsKi7Bb0P5W77uVDrRm0yt4iO0G9NfNaeRSM9Pmc53Un+Fj90XvSLpzOVpFt2bqMmHVEnysePMB1vyFa8MiywwtPdjY30aAudUVa/dNpbWidI0yHm6722aOnC66cFyfEzxfyzreFrlP93fU+oiLIawiIgCIiAIiIAiIgCpW38czXRyAkwHKC3iGvBJa7wuCQrqoPa/B31FORGTvGHO0XsHdWn6jrzsrcNKbTZ4yTylyVFkQcA4cDqvvuwWHA6kf7btHA2LToQfAf2U82huutV6PnvKrbRWq7EHQ3bH8bhqeOUcreK0aXGp2OuXl7TxDjf06FbVZROdI93Un05LF+mHxXvgn1L8eeYnjx2SkcQcARqCLhevdgs+BUh3Zae6fsdf/AFbVW0RtLjbTrwC8O+ujP5b1y9CDqnSCSJkIvLmBb+7u+nHy8F02hgcyONjnF7mta0uPFxA1K53s7hj6mqbILiGJwc53DMRqGX8dNOn1XS1h8XSdJI7Xg8bjH19QiIsRrCIiAIiIAiIgCIiALy54C9LXniJUohlO2rpSXPeI2kn4ZWEtc08hI3UO/cLKBo8crITckyN5teMwPnxCumIYQ9wPFVer2YqQTu3ub4Xv+V0cdw540c+lc03K7/Y2MOq4JueR/wAp/sea3ZaaJoLnOAA4k3UAMMrmixax5v8AE5va+2n2Xr3WvdbM1jrfM29vorXS9GZPJfsvyZZtpHNzspRxt2y25/pbwH1K1aQTySDfZ5ge4X5bnlc27IWaLAK1xJLy0HutAAHgNL/dT2GbPSM4kk+JUPJE9V3Lpm9cdLXx+yx4MzJE1pEbSO7GCGtHQX1P15qRBUB+oQwzQQSyBs0+bdMIcS+3GxAsLeK3qjHKeOeGmfIGzzAmNlnXcBx1AsOB4rm1Lb2dKH00SKKrS+07CWtDnVUdiS22V5NwbG7Q24HidFNw43Tvg95bLGafKXbzMMgA4knlZQ8dLume+SfqbyKtUHtHwuaURR1UZkcbAHM0OPRrnAA+qsqipqfqWgmn2CIi8khERAEREAREQHyy+GML0iAx7hvRNw3osiKdkaPAiHReg0L6igk53t1M2PGsCe8hjAZgXE2aCQ0anlxHqsOPYjFJtFhLY3teY2Sh+VwOUkPIBI56K845s9TVke7qomysBuAb3B6tI1HktHDthMOp3Qvgp2MfCXFjhmzAuFnEknted1rnLClb3tJr/d/sqcvZSfZHHh5pqveiEz76Te7zJfdd34u78XndVSUf6bV7vN+m/qreF7bixvbwvu/O3NWj2d7CUVXRvfWU+aRtRMATnY7LcEA2IuOPFdKhwWnbB7s2KMU+XLu8oyZeYI5q7JnnHkfd9V+DwobSIDEG4GIad0vue5DmGE9m17jJbLqRwvfTqraqxQ+zXC4ZRLHTMEjTcXL3Bp6hriQPRWdY8jl/S2/kulP1CIiqPQREQBERAEREAREQBERAEREAREQBERAEREAREQH/2Q=="/>
          <p:cNvSpPr>
            <a:spLocks noChangeAspect="1" noChangeArrowheads="1"/>
          </p:cNvSpPr>
          <p:nvPr/>
        </p:nvSpPr>
        <p:spPr bwMode="auto">
          <a:xfrm>
            <a:off x="265113" y="-33655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AutoShape 10" descr="data:image/jpg;base64,/9j/4AAQSkZJRgABAQAAAQABAAD/2wCEAAkGBhASEA8SEBQTEhASFhUUFhYWEhUXFxUVHxUXGBYVFhYYHCYeGB0lJRYTIDsiIygrLCwwGB8xNjAqNSYrLCwBCQoKDgwOGg8PFyoeHyQwLCwwKSouLiwtNSosNC0uLCw1NCw2LDEsLDAsLC8sKi80LiwsKSwsLCw0KSwpLCwuLP/AABEIAGoAoAMBIgACEQEDEQH/xAAbAAEAAgMBAQAAAAAAAAAAAAAABQYDBAcCAf/EADkQAAEDAgMFBQcDAgcAAAAAAAEAAgMEEQUSIQYTMUFRIkJhgZEHFDJScaGxFXLhgsEjJCUzU6LR/8QAGgEBAAMBAQEAAAAAAAAAAAAAAAEDBAUCBv/EACYRAAMAAgECBQUBAAAAAAAAAAABAgMREiExBBNBUXEyYaHR8JH/2gAMAwEAAhEDEQA/AO4oiIAiIgCIiAItHGMYipojLKTlGgA1LjyAHMrbikDmtcOBAI8xdTp62D2irO2O05p42thI30l7HQ5Wji768h/CqGCbZVEMoMr3yxOPbDjcgc3NPIjpwV04KqeSI2dVReI5muALSCDY6HkdQtKrxyKOeGB5IfKCWm3ZuDaxPIlUpNkkgiIoAREQBERAEREAREQBERAERYhUNzll+01ocR4EkA/9SgOc7fV5lqN0PghFv6yLuP4HqrJtXVPZTxwxkhzwASOIYALjz0HqqRjsp3jz3nuc+/QZjZbeFbQPfmbUuLyGO3bnWuCASGk87rqvElx+xzueS8dVvv2+CEkj1I6aLzkWfclNwVr4mReJaWiS2aqXxStlYTYEB4+ZvO/58lM+0dn+JTOHyvsR4OaQR6qFwiqZE2d0gv2QWj5nXsB9/stCqxieVzTK8vDeDe60aXDRy4BZ6heYq9jRgd1FNP4Oq7PYlv6aKQ/ERZ37hofxfzUkqxsO+0Mre6HB4+hb/CscEwe1r26tcA4HqCLhczNPG2kb8N84VMyIiKotCIiAIiIAiIgCIiAKIkfavA/5KcgfVkl/w9S6rW2M7ojSzR23jHvAuNCCzUH65VZiXKuPuV5K4zsouPD/ADMo+U5fQLQDVJVn+LI+W2XeOLrcbX4hYfc125XRbOLWZptI3YYg5ocOYXv3VZsKi7Bb0P5W77uVDrRm0yt4iO0G9NfNaeRSM9Pmc53Un+Fj90XvSLpzOVpFt2bqMmHVEnysePMB1vyFa8MiywwtPdjY30aAudUVa/dNpbWidI0yHm6722aOnC66cFyfEzxfyzreFrlP93fU+oiLIawiIgCIiAIiIAiIgCpW38czXRyAkwHKC3iGvBJa7wuCQrqoPa/B31FORGTvGHO0XsHdWn6jrzsrcNKbTZ4yTylyVFkQcA4cDqvvuwWHA6kf7btHA2LToQfAf2U82huutV6PnvKrbRWq7EHQ3bH8bhqeOUcreK0aXGp2OuXl7TxDjf06FbVZROdI93Un05LF+mHxXvgn1L8eeYnjx2SkcQcARqCLhevdgs+BUh3Zae6fsdf/AFbVW0RtLjbTrwC8O+ujP5b1y9CDqnSCSJkIvLmBb+7u+nHy8F02hgcyONjnF7mta0uPFxA1K53s7hj6mqbILiGJwc53DMRqGX8dNOn1XS1h8XSdJI7Xg8bjH19QiIsRrCIiAIiIAiIgCIiALy54C9LXniJUohlO2rpSXPeI2kn4ZWEtc08hI3UO/cLKBo8crITckyN5teMwPnxCumIYQ9wPFVer2YqQTu3ub4Xv+V0cdw540c+lc03K7/Y2MOq4JueR/wAp/sea3ZaaJoLnOAA4k3UAMMrmixax5v8AE5va+2n2Xr3WvdbM1jrfM29vorXS9GZPJfsvyZZtpHNzspRxt2y25/pbwH1K1aQTySDfZ5ge4X5bnlc27IWaLAK1xJLy0HutAAHgNL/dT2GbPSM4kk+JUPJE9V3Lpm9cdLXx+yx4MzJE1pEbSO7GCGtHQX1P15qRBUB+oQwzQQSyBs0+bdMIcS+3GxAsLeK3qjHKeOeGmfIGzzAmNlnXcBx1AsOB4rm1Lb2dKH00SKKrS+07CWtDnVUdiS22V5NwbG7Q24HidFNw43Tvg95bLGafKXbzMMgA4knlZQ8dLume+SfqbyKtUHtHwuaURR1UZkcbAHM0OPRrnAA+qsqipqfqWgmn2CIi8khERAEREAREQHyy+GML0iAx7hvRNw3osiKdkaPAiHReg0L6igk53t1M2PGsCe8hjAZgXE2aCQ0anlxHqsOPYjFJtFhLY3teY2Sh+VwOUkPIBI56K845s9TVke7qomysBuAb3B6tI1HktHDthMOp3Qvgp2MfCXFjhmzAuFnEknted1rnLClb3tJr/d/sqcvZSfZHHh5pqveiEz76Te7zJfdd34u78XndVSUf6bV7vN+m/qreF7bixvbwvu/O3NWj2d7CUVXRvfWU+aRtRMATnY7LcEA2IuOPFdKhwWnbB7s2KMU+XLu8oyZeYI5q7JnnHkfd9V+DwobSIDEG4GIad0vue5DmGE9m17jJbLqRwvfTqraqxQ+zXC4ZRLHTMEjTcXL3Bp6hriQPRWdY8jl/S2/kulP1CIiqPQREQBERAEREAREQBERAEREAREQBERAEREAREQH/2Q=="/>
          <p:cNvSpPr>
            <a:spLocks noChangeAspect="1" noChangeArrowheads="1"/>
          </p:cNvSpPr>
          <p:nvPr/>
        </p:nvSpPr>
        <p:spPr bwMode="auto">
          <a:xfrm>
            <a:off x="417513" y="-18415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title"/>
          </p:nvPr>
        </p:nvSpPr>
        <p:spPr>
          <a:xfrm>
            <a:off x="3513138" y="274638"/>
            <a:ext cx="5899150" cy="1144587"/>
          </a:xfrm>
        </p:spPr>
        <p:txBody>
          <a:bodyPr/>
          <a:lstStyle/>
          <a:p>
            <a:pPr algn="l" eaLnBrk="1" hangingPunct="1"/>
            <a:r>
              <a:rPr lang="nl-NL" sz="3200">
                <a:solidFill>
                  <a:srgbClr val="E31D47"/>
                </a:solidFill>
                <a:latin typeface="Arial" charset="0"/>
              </a:rPr>
              <a:t>3. Quality</a:t>
            </a:r>
            <a:endParaRPr lang="nl-NL" sz="1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513138" y="1600200"/>
            <a:ext cx="6119812" cy="4527550"/>
          </a:xfrm>
        </p:spPr>
        <p:txBody>
          <a:bodyPr/>
          <a:lstStyle/>
          <a:p>
            <a:pPr eaLnBrk="1" hangingPunct="1">
              <a:buClr>
                <a:srgbClr val="C80752"/>
              </a:buClr>
            </a:pPr>
            <a:r>
              <a:rPr lang="nl-NL" sz="2400">
                <a:latin typeface="Arial" charset="0"/>
              </a:rPr>
              <a:t>Training VITAM</a:t>
            </a:r>
            <a:r>
              <a:rPr lang="ja-JP" altLang="nl-NL" sz="2400">
                <a:latin typeface="Arial" charset="0"/>
              </a:rPr>
              <a:t>’</a:t>
            </a:r>
            <a:r>
              <a:rPr lang="nl-NL" sz="2400">
                <a:latin typeface="Arial" charset="0"/>
              </a:rPr>
              <a:t>ers (cooking masterclasses, V</a:t>
            </a:r>
            <a:r>
              <a:rPr lang="ja-JP" altLang="nl-NL" sz="2400">
                <a:latin typeface="Arial" charset="0"/>
              </a:rPr>
              <a:t>’</a:t>
            </a:r>
            <a:r>
              <a:rPr lang="nl-NL" sz="2400">
                <a:latin typeface="Arial" charset="0"/>
              </a:rPr>
              <a:t>Academy etc.)</a:t>
            </a:r>
          </a:p>
          <a:p>
            <a:pPr eaLnBrk="1" hangingPunct="1">
              <a:buClr>
                <a:srgbClr val="C80752"/>
              </a:buClr>
            </a:pPr>
            <a:r>
              <a:rPr lang="nl-NL" sz="2400">
                <a:latin typeface="Arial" charset="0"/>
              </a:rPr>
              <a:t>ISO norm (guarantees optimal business practices)</a:t>
            </a:r>
          </a:p>
          <a:p>
            <a:pPr eaLnBrk="1" hangingPunct="1">
              <a:buClr>
                <a:srgbClr val="C80752"/>
              </a:buClr>
            </a:pPr>
            <a:r>
              <a:rPr lang="nl-NL" sz="2400">
                <a:latin typeface="Arial" charset="0"/>
              </a:rPr>
              <a:t>Energy label A and B (cultivation and transport)</a:t>
            </a:r>
          </a:p>
          <a:p>
            <a:pPr eaLnBrk="1" hangingPunct="1">
              <a:buClr>
                <a:srgbClr val="C80752"/>
              </a:buClr>
            </a:pPr>
            <a:r>
              <a:rPr lang="nl-NL" sz="2400">
                <a:latin typeface="Arial" charset="0"/>
              </a:rPr>
              <a:t>Climate neutral group. CO2 emission.</a:t>
            </a:r>
          </a:p>
          <a:p>
            <a:pPr eaLnBrk="1" hangingPunct="1">
              <a:buClr>
                <a:srgbClr val="C80752"/>
              </a:buClr>
            </a:pPr>
            <a:r>
              <a:rPr lang="nl-NL" sz="2400">
                <a:latin typeface="Arial" charset="0"/>
              </a:rPr>
              <a:t> V</a:t>
            </a:r>
            <a:r>
              <a:rPr lang="ja-JP" altLang="nl-NL" sz="2400">
                <a:latin typeface="Arial" charset="0"/>
              </a:rPr>
              <a:t>’</a:t>
            </a:r>
            <a:r>
              <a:rPr lang="nl-NL" sz="2400">
                <a:latin typeface="Arial" charset="0"/>
              </a:rPr>
              <a:t>Compass </a:t>
            </a:r>
          </a:p>
          <a:p>
            <a:pPr eaLnBrk="1" hangingPunct="1">
              <a:buClr>
                <a:srgbClr val="C80752"/>
              </a:buClr>
            </a:pPr>
            <a:r>
              <a:rPr lang="nl-NL" sz="2400">
                <a:latin typeface="Arial" charset="0"/>
              </a:rPr>
              <a:t>Environmental statement (cleaning products, transport, waste collection etc.)</a:t>
            </a: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8918575" y="6207125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07125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11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3048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0" name="Picture 12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3498850"/>
            <a:ext cx="3059113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 txBox="1">
            <a:spLocks noChangeArrowheads="1"/>
          </p:cNvSpPr>
          <p:nvPr/>
        </p:nvSpPr>
        <p:spPr bwMode="auto">
          <a:xfrm>
            <a:off x="3513138" y="1712913"/>
            <a:ext cx="582771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27952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rgbClr val="E31D47"/>
                </a:solidFill>
              </a:rPr>
              <a:t>Don</a:t>
            </a:r>
            <a:r>
              <a:rPr lang="ja-JP" altLang="nl-NL">
                <a:solidFill>
                  <a:srgbClr val="E31D47"/>
                </a:solidFill>
              </a:rPr>
              <a:t>’</a:t>
            </a:r>
            <a:r>
              <a:rPr lang="nl-NL">
                <a:solidFill>
                  <a:srgbClr val="E31D47"/>
                </a:solidFill>
              </a:rPr>
              <a:t>t believe me…</a:t>
            </a:r>
          </a:p>
          <a:p>
            <a:pPr algn="ctr" eaLnBrk="1" hangingPunct="1"/>
            <a:r>
              <a:rPr lang="nl-NL">
                <a:solidFill>
                  <a:srgbClr val="E31D47"/>
                </a:solidFill>
              </a:rPr>
              <a:t>take a look yourself…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30607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060700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3513138" y="274638"/>
            <a:ext cx="5899150" cy="1144587"/>
          </a:xfrm>
        </p:spPr>
        <p:txBody>
          <a:bodyPr/>
          <a:lstStyle/>
          <a:p>
            <a:pPr algn="l" eaLnBrk="1" hangingPunct="1"/>
            <a:r>
              <a:rPr lang="nl-NL" sz="2800">
                <a:solidFill>
                  <a:srgbClr val="E31D47"/>
                </a:solidFill>
                <a:latin typeface="Arial" charset="0"/>
              </a:rPr>
              <a:t>Introduction to VITAM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440113" y="1341438"/>
            <a:ext cx="6121400" cy="4859337"/>
          </a:xfrm>
        </p:spPr>
        <p:txBody>
          <a:bodyPr/>
          <a:lstStyle/>
          <a:p>
            <a:r>
              <a:rPr lang="nl-NL" sz="2000">
                <a:latin typeface="Arial" charset="0"/>
              </a:rPr>
              <a:t>Founded 10 years ago</a:t>
            </a:r>
          </a:p>
          <a:p>
            <a:r>
              <a:rPr lang="nl-NL" sz="2000">
                <a:latin typeface="Arial" charset="0"/>
              </a:rPr>
              <a:t>More than 300 staff and over 70 restaurants. Broad customer range: financial industry, law offices, municipalities, media organizations etc.</a:t>
            </a:r>
          </a:p>
          <a:p>
            <a:endParaRPr lang="nl-NL" sz="2000">
              <a:latin typeface="Arial" charset="0"/>
            </a:endParaRPr>
          </a:p>
          <a:p>
            <a:r>
              <a:rPr lang="nl-NL" sz="2000">
                <a:latin typeface="Arial" charset="0"/>
              </a:rPr>
              <a:t>Demand alot of ourselves. Always looking for the best ingredients and suppliers. </a:t>
            </a:r>
          </a:p>
          <a:p>
            <a:endParaRPr lang="nl-NL" sz="2000">
              <a:latin typeface="Arial" charset="0"/>
            </a:endParaRPr>
          </a:p>
          <a:p>
            <a:r>
              <a:rPr lang="nl-NL" sz="2000">
                <a:latin typeface="Arial" charset="0"/>
              </a:rPr>
              <a:t>Food with integrity and a company with a heart.</a:t>
            </a:r>
          </a:p>
          <a:p>
            <a:endParaRPr lang="nl-NL" sz="2000">
              <a:latin typeface="Arial" charset="0"/>
            </a:endParaRPr>
          </a:p>
          <a:p>
            <a:pPr algn="ctr">
              <a:buFontTx/>
              <a:buNone/>
            </a:pPr>
            <a:r>
              <a:rPr lang="nl-NL" sz="1800">
                <a:latin typeface="Arial" charset="0"/>
              </a:rPr>
              <a:t>VITAM believes that F&amp;B meeting points </a:t>
            </a:r>
          </a:p>
          <a:p>
            <a:pPr algn="ctr">
              <a:buFontTx/>
              <a:buNone/>
            </a:pPr>
            <a:r>
              <a:rPr lang="nl-NL" sz="1800">
                <a:latin typeface="Arial" charset="0"/>
              </a:rPr>
              <a:t>should be a moment of joy and relaxation. </a:t>
            </a:r>
          </a:p>
          <a:p>
            <a:pPr algn="ctr">
              <a:buFontTx/>
              <a:buNone/>
            </a:pPr>
            <a:endParaRPr lang="nl-NL" sz="1800">
              <a:latin typeface="Arial" charset="0"/>
            </a:endParaRPr>
          </a:p>
          <a:p>
            <a:pPr marL="560388" lvl="1" indent="0" algn="ctr">
              <a:buFontTx/>
              <a:buNone/>
            </a:pPr>
            <a:r>
              <a:rPr lang="nl-NL" sz="1800">
                <a:latin typeface="Arial" charset="0"/>
              </a:rPr>
              <a:t>Satisfied guests isn</a:t>
            </a:r>
            <a:r>
              <a:rPr lang="ja-JP" altLang="nl-NL" sz="1800">
                <a:latin typeface="Arial" charset="0"/>
              </a:rPr>
              <a:t>’</a:t>
            </a:r>
            <a:r>
              <a:rPr lang="nl-NL" sz="1800">
                <a:latin typeface="Arial" charset="0"/>
              </a:rPr>
              <a:t>t enough!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sz="4800">
              <a:latin typeface="Arial" charset="0"/>
            </a:endParaRPr>
          </a:p>
          <a:p>
            <a:pPr eaLnBrk="1" hangingPunct="1">
              <a:buClr>
                <a:srgbClr val="C80752"/>
              </a:buClr>
              <a:buFont typeface="Wingdings" charset="0"/>
              <a:buChar char="ü"/>
            </a:pPr>
            <a:endParaRPr lang="nl-NL" sz="5400">
              <a:latin typeface="Arial" charset="0"/>
            </a:endParaRPr>
          </a:p>
          <a:p>
            <a:endParaRPr lang="nl-NL" sz="5400">
              <a:latin typeface="Arial" charset="0"/>
            </a:endParaRPr>
          </a:p>
          <a:p>
            <a:endParaRPr lang="nl-NL" sz="5400">
              <a:latin typeface="Arial" charset="0"/>
            </a:endParaRPr>
          </a:p>
          <a:p>
            <a:pPr eaLnBrk="1" hangingPunct="1">
              <a:buFontTx/>
              <a:buNone/>
            </a:pPr>
            <a:endParaRPr lang="nl-NL" sz="5400">
              <a:latin typeface="Arial" charset="0"/>
            </a:endParaRPr>
          </a:p>
        </p:txBody>
      </p:sp>
      <p:graphicFrame>
        <p:nvGraphicFramePr>
          <p:cNvPr id="307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8918575" y="6237288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37288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9"/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7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8" name="Picture 10"/>
          <p:cNvPicPr preferRelativeResize="0"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30607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8918575" y="6237288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37288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3392488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3657600"/>
            <a:ext cx="3392488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1" name="Rechthoek 3"/>
          <p:cNvSpPr>
            <a:spLocks noChangeArrowheads="1"/>
          </p:cNvSpPr>
          <p:nvPr/>
        </p:nvSpPr>
        <p:spPr bwMode="auto">
          <a:xfrm>
            <a:off x="3621088" y="1268413"/>
            <a:ext cx="59769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/>
              <a:t>Strategy is based on three pillars:</a:t>
            </a:r>
          </a:p>
          <a:p>
            <a:endParaRPr lang="nl-NL" sz="2000"/>
          </a:p>
          <a:p>
            <a:pPr>
              <a:buFontTx/>
              <a:buAutoNum type="arabicPeriod"/>
            </a:pPr>
            <a:r>
              <a:rPr lang="nl-NL" sz="2000"/>
              <a:t>Entrepeneurship </a:t>
            </a:r>
          </a:p>
          <a:p>
            <a:pPr>
              <a:buFontTx/>
              <a:buAutoNum type="arabicPeriod"/>
            </a:pPr>
            <a:r>
              <a:rPr lang="nl-NL" sz="2000"/>
              <a:t>Quality</a:t>
            </a:r>
          </a:p>
          <a:p>
            <a:pPr>
              <a:buFontTx/>
              <a:buAutoNum type="arabicPeriod"/>
            </a:pPr>
            <a:r>
              <a:rPr lang="nl-NL" sz="2000"/>
              <a:t>Transparency (well-being of people &amp; nature)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>
          <a:xfrm>
            <a:off x="3513138" y="274638"/>
            <a:ext cx="5899150" cy="1144587"/>
          </a:xfrm>
        </p:spPr>
        <p:txBody>
          <a:bodyPr/>
          <a:lstStyle/>
          <a:p>
            <a:pPr algn="l" eaLnBrk="1" hangingPunct="1"/>
            <a:r>
              <a:rPr lang="nl-NL" sz="2800">
                <a:solidFill>
                  <a:srgbClr val="E31D47"/>
                </a:solidFill>
                <a:latin typeface="Arial" charset="0"/>
              </a:rPr>
              <a:t>What makes us unique?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175" y="3255963"/>
            <a:ext cx="39735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513138" y="1412875"/>
            <a:ext cx="6192837" cy="4968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l-NL" sz="2000">
                <a:latin typeface="Arial" charset="0"/>
              </a:rPr>
              <a:t>VITAM restaurant managers are entrepeneurs. </a:t>
            </a:r>
          </a:p>
          <a:p>
            <a:pPr marL="0" indent="0">
              <a:buFontTx/>
              <a:buAutoNum type="arabicPeriod"/>
            </a:pPr>
            <a:endParaRPr lang="nl-NL" sz="2000">
              <a:latin typeface="Arial" charset="0"/>
            </a:endParaRPr>
          </a:p>
          <a:p>
            <a:pPr marL="0" indent="0"/>
            <a:r>
              <a:rPr lang="nl-NL" sz="2000">
                <a:latin typeface="Arial" charset="0"/>
              </a:rPr>
              <a:t>Decentralized structure </a:t>
            </a:r>
          </a:p>
          <a:p>
            <a:pPr lvl="1"/>
            <a:r>
              <a:rPr lang="nl-NL" sz="2000">
                <a:latin typeface="Arial" charset="0"/>
              </a:rPr>
              <a:t>No fixed menus or central procurement from headquarters. </a:t>
            </a:r>
          </a:p>
          <a:p>
            <a:pPr lvl="1"/>
            <a:r>
              <a:rPr lang="nl-NL" sz="2000">
                <a:latin typeface="Arial" charset="0"/>
              </a:rPr>
              <a:t>Allows flexibility. Pea soep in May? No problem!</a:t>
            </a:r>
          </a:p>
          <a:p>
            <a:pPr marL="0" indent="0">
              <a:buFontTx/>
              <a:buNone/>
            </a:pPr>
            <a:endParaRPr lang="nl-NL" sz="2000">
              <a:latin typeface="Arial" charset="0"/>
            </a:endParaRPr>
          </a:p>
          <a:p>
            <a:pPr marL="0" indent="0"/>
            <a:r>
              <a:rPr lang="nl-NL" sz="2000">
                <a:latin typeface="Arial" charset="0"/>
              </a:rPr>
              <a:t>Demands certain skills of our people</a:t>
            </a:r>
          </a:p>
          <a:p>
            <a:pPr lvl="1"/>
            <a:r>
              <a:rPr lang="nl-NL" sz="2000">
                <a:latin typeface="Arial" charset="0"/>
              </a:rPr>
              <a:t>Creativity. Love for other people. Listening skills.</a:t>
            </a:r>
          </a:p>
          <a:p>
            <a:pPr lvl="1"/>
            <a:r>
              <a:rPr lang="nl-NL" sz="2000">
                <a:latin typeface="Arial" charset="0"/>
              </a:rPr>
              <a:t>V</a:t>
            </a:r>
            <a:r>
              <a:rPr lang="ja-JP" altLang="nl-NL" sz="2000">
                <a:latin typeface="Arial" charset="0"/>
              </a:rPr>
              <a:t>’</a:t>
            </a:r>
            <a:r>
              <a:rPr lang="nl-NL" sz="2000">
                <a:latin typeface="Arial" charset="0"/>
              </a:rPr>
              <a:t>Academy.</a:t>
            </a:r>
          </a:p>
          <a:p>
            <a:pPr marL="0" indent="0"/>
            <a:endParaRPr lang="nl-NL" sz="2000">
              <a:latin typeface="Arial" charset="0"/>
            </a:endParaRPr>
          </a:p>
          <a:p>
            <a:pPr marL="0" indent="0"/>
            <a:r>
              <a:rPr lang="nl-NL" sz="2000">
                <a:latin typeface="Arial" charset="0"/>
              </a:rPr>
              <a:t>Demands a different company structure and quality systems to support this.</a:t>
            </a:r>
          </a:p>
          <a:p>
            <a:pPr marL="0" indent="0"/>
            <a:endParaRPr lang="nl-NL" sz="2000">
              <a:latin typeface="Arial" charset="0"/>
            </a:endParaRPr>
          </a:p>
          <a:p>
            <a:pPr marL="0" indent="0"/>
            <a:endParaRPr lang="nl-NL" sz="2000">
              <a:latin typeface="Arial" charset="0"/>
            </a:endParaRPr>
          </a:p>
          <a:p>
            <a:pPr lvl="1"/>
            <a:endParaRPr lang="nl-NL" sz="2000">
              <a:latin typeface="Arial" charset="0"/>
            </a:endParaRPr>
          </a:p>
          <a:p>
            <a:pPr marL="0" indent="0">
              <a:buFontTx/>
              <a:buAutoNum type="arabicPeriod"/>
            </a:pPr>
            <a:endParaRPr lang="nl-NL" sz="2000">
              <a:latin typeface="Arial" charset="0"/>
            </a:endParaRPr>
          </a:p>
          <a:p>
            <a:pPr lvl="1">
              <a:buFontTx/>
              <a:buAutoNum type="arabicPeriod"/>
            </a:pPr>
            <a:endParaRPr lang="nl-NL" sz="2000">
              <a:latin typeface="Arial" charset="0"/>
            </a:endParaRPr>
          </a:p>
          <a:p>
            <a:pPr lvl="1">
              <a:buFontTx/>
              <a:buNone/>
            </a:pPr>
            <a:endParaRPr lang="nl-NL" sz="2000">
              <a:latin typeface="Arial" charset="0"/>
            </a:endParaRPr>
          </a:p>
        </p:txBody>
      </p:sp>
      <p:graphicFrame>
        <p:nvGraphicFramePr>
          <p:cNvPr id="512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8918575" y="6237288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37288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0"/>
          <a:stretch>
            <a:fillRect/>
          </a:stretch>
        </p:blipFill>
        <p:spPr bwMode="auto">
          <a:xfrm>
            <a:off x="0" y="0"/>
            <a:ext cx="3135313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135313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>
          <a:xfrm>
            <a:off x="3513138" y="274638"/>
            <a:ext cx="5899150" cy="1144587"/>
          </a:xfrm>
        </p:spPr>
        <p:txBody>
          <a:bodyPr/>
          <a:lstStyle/>
          <a:p>
            <a:pPr algn="l" eaLnBrk="1" hangingPunct="1"/>
            <a:r>
              <a:rPr lang="nl-NL" sz="2800">
                <a:solidFill>
                  <a:srgbClr val="E31D47"/>
                </a:solidFill>
                <a:latin typeface="Arial" charset="0"/>
              </a:rPr>
              <a:t>1. Entrepreneurship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8918575" y="6237288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37288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11"/>
          <p:cNvPicPr preferRelativeResize="0"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3060700" cy="341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8" name="Picture 9"/>
          <p:cNvPicPr preferRelativeResize="0"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6000"/>
            <a:ext cx="30607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3513138" y="1412875"/>
            <a:ext cx="58991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78" tIns="63990" rIns="127978" bIns="63990"/>
          <a:lstStyle>
            <a:lvl1pPr marL="479425" indent="-479425" defTabSz="127952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1039813" indent="-40005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nl-NL" sz="2000"/>
              <a:t>Problems in de Dutch food chain: battery hens, horse meat and flu</a:t>
            </a:r>
            <a:r>
              <a:rPr lang="ja-JP" altLang="nl-NL" sz="2000"/>
              <a:t>’</a:t>
            </a:r>
            <a:r>
              <a:rPr lang="nl-NL" sz="2000"/>
              <a:t>s.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nl-NL" sz="2000">
                <a:ea typeface="ＭＳ Ｐゴシック" charset="0"/>
              </a:rPr>
              <a:t>Demand for transparency is increasing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nl-NL" sz="2000">
                <a:ea typeface="ＭＳ Ｐゴシック" charset="0"/>
              </a:rPr>
              <a:t>Information needs about production and heritage rise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nl-NL" sz="2000">
                <a:ea typeface="ＭＳ Ｐゴシック" charset="0"/>
              </a:rPr>
              <a:t>More control over what we eat &amp; drink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nl-NL" sz="2000">
                <a:ea typeface="ＭＳ Ｐゴシック" charset="0"/>
              </a:rPr>
              <a:t>Making better choices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nl-NL" sz="2000">
              <a:ea typeface="ＭＳ Ｐゴシック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000"/>
              <a:t>VITAM defines transparency as a means to make sustainable consumption and production possible.</a:t>
            </a: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>
          <a:xfrm>
            <a:off x="3513138" y="274638"/>
            <a:ext cx="5899150" cy="1144587"/>
          </a:xfrm>
        </p:spPr>
        <p:txBody>
          <a:bodyPr/>
          <a:lstStyle/>
          <a:p>
            <a:pPr algn="l" eaLnBrk="1" hangingPunct="1"/>
            <a:r>
              <a:rPr lang="nl-NL" sz="2800">
                <a:solidFill>
                  <a:srgbClr val="E31D47"/>
                </a:solidFill>
                <a:latin typeface="Arial" charset="0"/>
              </a:rPr>
              <a:t>2. Transparency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8918575" y="6237288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37288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11"/>
          <p:cNvPicPr preferRelativeResize="0"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3060700" cy="341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2" name="Picture 9"/>
          <p:cNvPicPr preferRelativeResize="0"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6000"/>
            <a:ext cx="30607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3513138" y="1412875"/>
            <a:ext cx="58991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78" tIns="63990" rIns="127978" bIns="63990"/>
          <a:lstStyle>
            <a:lvl1pPr marL="479425" indent="-479425" defTabSz="127952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1039813" indent="-40005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279525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nl-NL" sz="2000"/>
              <a:t>No time to waste program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nl-NL" sz="2000">
                <a:ea typeface="ＭＳ Ｐゴシック" charset="0"/>
              </a:rPr>
              <a:t>Important objective = tangability.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nl-NL" sz="2000">
                <a:ea typeface="ＭＳ Ｐゴシック" charset="0"/>
              </a:rPr>
              <a:t>V</a:t>
            </a:r>
            <a:r>
              <a:rPr lang="ja-JP" altLang="nl-NL" sz="2000">
                <a:ea typeface="ＭＳ Ｐゴシック" charset="0"/>
              </a:rPr>
              <a:t>’</a:t>
            </a:r>
            <a:r>
              <a:rPr lang="nl-NL" sz="2000">
                <a:ea typeface="ＭＳ Ｐゴシック" charset="0"/>
              </a:rPr>
              <a:t>Ketchup =&gt; reducing food spillage.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nl-NL" sz="2000">
                <a:ea typeface="ＭＳ Ｐゴシック" charset="0"/>
              </a:rPr>
              <a:t>Freshly sliced meats and cheese instead of prepackaged (300 garbage bags!)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nl-NL" sz="2000">
              <a:ea typeface="ＭＳ Ｐゴシック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000"/>
              <a:t>Freshmarket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nl-NL" sz="2000">
                <a:ea typeface="ＭＳ Ｐゴシック" charset="0"/>
              </a:rPr>
              <a:t>= productextension. Organic and sustainable (local) products for home-use.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nl-NL" sz="2000">
              <a:ea typeface="ＭＳ Ｐゴシック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nl-NL" sz="2000">
              <a:ea typeface="ＭＳ Ｐゴシック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nl-NL" sz="2000">
              <a:ea typeface="ＭＳ Ｐゴシック" charset="0"/>
            </a:endParaRP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title"/>
          </p:nvPr>
        </p:nvSpPr>
        <p:spPr>
          <a:xfrm>
            <a:off x="3513138" y="274638"/>
            <a:ext cx="5899150" cy="1144587"/>
          </a:xfrm>
        </p:spPr>
        <p:txBody>
          <a:bodyPr/>
          <a:lstStyle/>
          <a:p>
            <a:pPr algn="l" eaLnBrk="1" hangingPunct="1"/>
            <a:r>
              <a:rPr lang="nl-NL" sz="2800">
                <a:solidFill>
                  <a:srgbClr val="E31D47"/>
                </a:solidFill>
                <a:latin typeface="Arial" charset="0"/>
              </a:rPr>
              <a:t>2. Transparency, how do we do this?</a:t>
            </a:r>
          </a:p>
        </p:txBody>
      </p:sp>
      <p:pic>
        <p:nvPicPr>
          <p:cNvPr id="717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25" y="4646613"/>
            <a:ext cx="21574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8918575" y="6237288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37288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r="6276"/>
          <a:stretch>
            <a:fillRect/>
          </a:stretch>
        </p:blipFill>
        <p:spPr bwMode="auto">
          <a:xfrm>
            <a:off x="0" y="3429000"/>
            <a:ext cx="30083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3008313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3152775" y="3429000"/>
          <a:ext cx="6192838" cy="2907347"/>
        </p:xfrm>
        <a:graphic>
          <a:graphicData uri="http://schemas.openxmlformats.org/drawingml/2006/table">
            <a:tbl>
              <a:tblPr/>
              <a:tblGrid>
                <a:gridCol w="2063750"/>
                <a:gridCol w="2063750"/>
                <a:gridCol w="2065338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Productgroup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nl-N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Product</a:t>
                      </a:r>
                      <a:endParaRPr kumimoji="0" lang="nl-N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% Local produce</a:t>
                      </a:r>
                      <a:endParaRPr kumimoji="0" lang="nl-N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Dairy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nl-N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Milk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"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Cheese </a:t>
                      </a: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89 %</a:t>
                      </a: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76 %</a:t>
                      </a: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Meats, fish and poultry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nl-N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60-65 %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Fruit &amp; Veggies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nl-N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% varies with the seasons</a:t>
                      </a: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40 %</a:t>
                      </a: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Bread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nl-N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Bertram organic</a:t>
                      </a: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100%</a:t>
                      </a:r>
                      <a:endParaRPr kumimoji="0" lang="nl-N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10" name="Rechthoek 9"/>
          <p:cNvSpPr/>
          <p:nvPr/>
        </p:nvSpPr>
        <p:spPr>
          <a:xfrm>
            <a:off x="2984500" y="635000"/>
            <a:ext cx="6361113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nl-NL" sz="2000" kern="0" dirty="0" err="1">
                <a:ea typeface="+mn-ea"/>
              </a:rPr>
              <a:t>Local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produce</a:t>
            </a:r>
            <a:r>
              <a:rPr lang="nl-NL" sz="2000" kern="0" dirty="0">
                <a:ea typeface="+mn-ea"/>
              </a:rPr>
              <a:t> (</a:t>
            </a:r>
            <a:r>
              <a:rPr lang="nl-NL" sz="2000" kern="0" dirty="0" err="1">
                <a:ea typeface="+mn-ea"/>
              </a:rPr>
              <a:t>regional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products</a:t>
            </a:r>
            <a:r>
              <a:rPr lang="nl-NL" sz="2000" kern="0" dirty="0">
                <a:ea typeface="+mn-ea"/>
              </a:rPr>
              <a:t>)</a:t>
            </a:r>
          </a:p>
          <a:p>
            <a:pPr>
              <a:defRPr/>
            </a:pPr>
            <a:endParaRPr lang="nl-NL" sz="2000" kern="0" dirty="0">
              <a:ea typeface="+mn-ea"/>
            </a:endParaRPr>
          </a:p>
          <a:p>
            <a:pPr marL="742950" lvl="1" indent="-285750">
              <a:buFont typeface="Arial" pitchFamily="34" charset="0"/>
              <a:buChar char="−"/>
              <a:defRPr/>
            </a:pPr>
            <a:r>
              <a:rPr lang="nl-NL" sz="2000" kern="0" dirty="0">
                <a:ea typeface="+mn-ea"/>
              </a:rPr>
              <a:t>Most </a:t>
            </a:r>
            <a:r>
              <a:rPr lang="nl-NL" sz="2000" kern="0" dirty="0" err="1">
                <a:ea typeface="+mn-ea"/>
              </a:rPr>
              <a:t>caterers</a:t>
            </a:r>
            <a:r>
              <a:rPr lang="nl-NL" sz="2000" kern="0" dirty="0">
                <a:ea typeface="+mn-ea"/>
              </a:rPr>
              <a:t> are </a:t>
            </a:r>
            <a:r>
              <a:rPr lang="nl-NL" sz="2000" kern="0" dirty="0" err="1">
                <a:ea typeface="+mn-ea"/>
              </a:rPr>
              <a:t>looking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abroad</a:t>
            </a:r>
            <a:r>
              <a:rPr lang="nl-NL" sz="2000" kern="0" dirty="0">
                <a:ea typeface="+mn-ea"/>
              </a:rPr>
              <a:t>, </a:t>
            </a:r>
            <a:r>
              <a:rPr lang="nl-NL" sz="2000" kern="0" dirty="0" err="1">
                <a:ea typeface="+mn-ea"/>
              </a:rPr>
              <a:t>not</a:t>
            </a:r>
            <a:r>
              <a:rPr lang="nl-NL" sz="2000" kern="0" dirty="0">
                <a:ea typeface="+mn-ea"/>
              </a:rPr>
              <a:t> VITAM.</a:t>
            </a:r>
          </a:p>
          <a:p>
            <a:pPr marL="742950" lvl="1" indent="-285750">
              <a:buFont typeface="Arial" pitchFamily="34" charset="0"/>
              <a:buChar char="−"/>
              <a:defRPr/>
            </a:pPr>
            <a:r>
              <a:rPr lang="nl-NL" sz="2000" kern="0" dirty="0" err="1">
                <a:ea typeface="+mn-ea"/>
              </a:rPr>
              <a:t>Find</a:t>
            </a:r>
            <a:r>
              <a:rPr lang="nl-NL" sz="2000" kern="0" dirty="0">
                <a:ea typeface="+mn-ea"/>
              </a:rPr>
              <a:t> the best producer </a:t>
            </a:r>
            <a:r>
              <a:rPr lang="nl-NL" sz="2000" kern="0" dirty="0" err="1">
                <a:ea typeface="+mn-ea"/>
              </a:rPr>
              <a:t>with</a:t>
            </a:r>
            <a:r>
              <a:rPr lang="nl-NL" sz="2000" kern="0" dirty="0">
                <a:ea typeface="+mn-ea"/>
              </a:rPr>
              <a:t> the best, most </a:t>
            </a:r>
            <a:r>
              <a:rPr lang="nl-NL" sz="2000" kern="0" dirty="0" err="1">
                <a:ea typeface="+mn-ea"/>
              </a:rPr>
              <a:t>fresh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and</a:t>
            </a:r>
            <a:r>
              <a:rPr lang="nl-NL" sz="2000" kern="0" dirty="0">
                <a:ea typeface="+mn-ea"/>
              </a:rPr>
              <a:t> most </a:t>
            </a:r>
            <a:r>
              <a:rPr lang="nl-NL" sz="2000" kern="0" dirty="0" err="1">
                <a:ea typeface="+mn-ea"/>
              </a:rPr>
              <a:t>delicious</a:t>
            </a:r>
            <a:r>
              <a:rPr lang="nl-NL" sz="2000" kern="0" dirty="0">
                <a:ea typeface="+mn-ea"/>
              </a:rPr>
              <a:t> taste.</a:t>
            </a:r>
          </a:p>
          <a:p>
            <a:pPr marL="742950" lvl="1" indent="-285750">
              <a:buFont typeface="Arial" pitchFamily="34" charset="0"/>
              <a:buChar char="−"/>
              <a:defRPr/>
            </a:pPr>
            <a:r>
              <a:rPr lang="nl-NL" sz="2000" kern="0" dirty="0" err="1">
                <a:ea typeface="+mn-ea"/>
              </a:rPr>
              <a:t>Result</a:t>
            </a:r>
            <a:r>
              <a:rPr lang="nl-NL" sz="2000" kern="0" dirty="0">
                <a:ea typeface="+mn-ea"/>
              </a:rPr>
              <a:t>: </a:t>
            </a:r>
            <a:r>
              <a:rPr lang="nl-NL" sz="2000" kern="0" dirty="0" err="1">
                <a:ea typeface="+mn-ea"/>
              </a:rPr>
              <a:t>higher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quality</a:t>
            </a:r>
            <a:r>
              <a:rPr lang="nl-NL" sz="2000" kern="0" dirty="0">
                <a:ea typeface="+mn-ea"/>
              </a:rPr>
              <a:t>, </a:t>
            </a:r>
            <a:r>
              <a:rPr lang="nl-NL" sz="2000" kern="0" dirty="0" err="1">
                <a:ea typeface="+mn-ea"/>
              </a:rPr>
              <a:t>better</a:t>
            </a:r>
            <a:r>
              <a:rPr lang="nl-NL" sz="2000" kern="0" dirty="0">
                <a:ea typeface="+mn-ea"/>
              </a:rPr>
              <a:t> food </a:t>
            </a:r>
            <a:r>
              <a:rPr lang="nl-NL" sz="2000" kern="0" dirty="0" err="1">
                <a:ea typeface="+mn-ea"/>
              </a:rPr>
              <a:t>safety</a:t>
            </a:r>
            <a:r>
              <a:rPr lang="nl-NL" sz="2000" kern="0" dirty="0">
                <a:ea typeface="+mn-ea"/>
              </a:rPr>
              <a:t> (</a:t>
            </a:r>
            <a:r>
              <a:rPr lang="nl-NL" sz="2000" kern="0" dirty="0" err="1">
                <a:ea typeface="+mn-ea"/>
              </a:rPr>
              <a:t>origin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known</a:t>
            </a:r>
            <a:r>
              <a:rPr lang="nl-NL" sz="2000" kern="0" dirty="0">
                <a:ea typeface="+mn-ea"/>
              </a:rPr>
              <a:t>), </a:t>
            </a:r>
            <a:r>
              <a:rPr lang="nl-NL" sz="2000" kern="0" dirty="0" err="1">
                <a:ea typeface="+mn-ea"/>
              </a:rPr>
              <a:t>seasonalcooking</a:t>
            </a:r>
            <a:r>
              <a:rPr lang="nl-NL" sz="2000" kern="0" dirty="0">
                <a:ea typeface="+mn-ea"/>
              </a:rPr>
              <a:t>, </a:t>
            </a:r>
            <a:r>
              <a:rPr lang="nl-NL" sz="2000" kern="0" dirty="0" err="1">
                <a:ea typeface="+mn-ea"/>
              </a:rPr>
              <a:t>affordable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luxury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and</a:t>
            </a:r>
            <a:r>
              <a:rPr lang="nl-NL" sz="2000" kern="0" dirty="0">
                <a:ea typeface="+mn-ea"/>
              </a:rPr>
              <a:t> support </a:t>
            </a:r>
            <a:r>
              <a:rPr lang="nl-NL" sz="2000" kern="0" dirty="0" err="1">
                <a:ea typeface="+mn-ea"/>
              </a:rPr>
              <a:t>for</a:t>
            </a:r>
            <a:r>
              <a:rPr lang="nl-NL" sz="2000" kern="0" dirty="0">
                <a:ea typeface="+mn-ea"/>
              </a:rPr>
              <a:t> </a:t>
            </a:r>
            <a:r>
              <a:rPr lang="nl-NL" sz="2000" kern="0" dirty="0" err="1">
                <a:ea typeface="+mn-ea"/>
              </a:rPr>
              <a:t>local</a:t>
            </a:r>
            <a:r>
              <a:rPr lang="nl-NL" sz="2000" kern="0" dirty="0">
                <a:ea typeface="+mn-ea"/>
              </a:rPr>
              <a:t> farmers.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513138" y="333375"/>
            <a:ext cx="5899150" cy="5462588"/>
          </a:xfrm>
        </p:spPr>
        <p:txBody>
          <a:bodyPr/>
          <a:lstStyle/>
          <a:p>
            <a:pPr marL="1038225" lvl="2" indent="-479425" eaLnBrk="1" hangingPunct="1">
              <a:buFont typeface="Arial" charset="0"/>
              <a:buChar char="−"/>
            </a:pPr>
            <a:r>
              <a:rPr lang="nl-NL" sz="2000">
                <a:latin typeface="Arial" charset="0"/>
              </a:rPr>
              <a:t>MijnBoer delivered to the door. Not feasible, now part of Sligro.</a:t>
            </a:r>
          </a:p>
          <a:p>
            <a:pPr marL="479425" lvl="1" indent="-479425" eaLnBrk="1" hangingPunct="1"/>
            <a:endParaRPr lang="nl-NL" sz="2000">
              <a:latin typeface="Arial" charset="0"/>
            </a:endParaRPr>
          </a:p>
          <a:p>
            <a:pPr marL="536575" indent="-457200" eaLnBrk="1" hangingPunct="1"/>
            <a:r>
              <a:rPr lang="nl-NL" sz="2000">
                <a:latin typeface="Arial" charset="0"/>
              </a:rPr>
              <a:t>Regional weeks. Objectives: </a:t>
            </a:r>
          </a:p>
          <a:p>
            <a:pPr marL="479425" lvl="1" indent="-479425" eaLnBrk="1" hangingPunct="1"/>
            <a:r>
              <a:rPr lang="nl-NL" sz="2000">
                <a:latin typeface="Arial" charset="0"/>
              </a:rPr>
              <a:t>6x/ year, 1 week 3 dishes</a:t>
            </a:r>
          </a:p>
          <a:p>
            <a:pPr marL="479425" lvl="1" indent="-479425" eaLnBrk="1" hangingPunct="1"/>
            <a:r>
              <a:rPr lang="nl-NL" sz="2000">
                <a:latin typeface="Arial" charset="0"/>
              </a:rPr>
              <a:t>Region linked with seasons</a:t>
            </a:r>
          </a:p>
          <a:p>
            <a:pPr marL="479425" lvl="1" indent="-479425" eaLnBrk="1" hangingPunct="1"/>
            <a:r>
              <a:rPr lang="nl-NL" sz="2000">
                <a:latin typeface="Arial" charset="0"/>
              </a:rPr>
              <a:t>Insight in regional buying and distribution</a:t>
            </a:r>
          </a:p>
          <a:p>
            <a:pPr marL="479425" lvl="1" indent="-479425" eaLnBrk="1" hangingPunct="1"/>
            <a:r>
              <a:rPr lang="nl-NL" sz="2000">
                <a:latin typeface="Arial" charset="0"/>
              </a:rPr>
              <a:t>Identity of the region, facts and traditions, travel guides, Fresh market…</a:t>
            </a:r>
          </a:p>
          <a:p>
            <a:pPr marL="479425" lvl="1" indent="-479425" eaLnBrk="1" hangingPunct="1"/>
            <a:endParaRPr lang="nl-NL" sz="2000">
              <a:latin typeface="Arial" charset="0"/>
            </a:endParaRPr>
          </a:p>
          <a:p>
            <a:pPr marL="536575" indent="-457200" eaLnBrk="1" hangingPunct="1"/>
            <a:r>
              <a:rPr lang="nl-NL" sz="2000">
                <a:latin typeface="Arial" charset="0"/>
              </a:rPr>
              <a:t>Transparency pilot, 200 guests. Objectives:</a:t>
            </a:r>
          </a:p>
          <a:p>
            <a:pPr marL="479425" lvl="1" indent="-479425" eaLnBrk="1" hangingPunct="1"/>
            <a:r>
              <a:rPr lang="nl-NL" sz="2000">
                <a:latin typeface="Arial" charset="0"/>
              </a:rPr>
              <a:t>How does transparency work in real life?</a:t>
            </a:r>
          </a:p>
          <a:p>
            <a:pPr marL="479425" lvl="1" indent="-479425" eaLnBrk="1" hangingPunct="1"/>
            <a:r>
              <a:rPr lang="nl-NL" sz="2000">
                <a:latin typeface="Arial" charset="0"/>
              </a:rPr>
              <a:t>What does this demand from our suppliers?</a:t>
            </a:r>
          </a:p>
          <a:p>
            <a:pPr marL="479425" lvl="1" indent="-479425" eaLnBrk="1" hangingPunct="1"/>
            <a:r>
              <a:rPr lang="nl-NL" sz="2000">
                <a:latin typeface="Arial" charset="0"/>
              </a:rPr>
              <a:t>Are our guests interested?</a:t>
            </a:r>
          </a:p>
          <a:p>
            <a:pPr marL="479425" lvl="1" indent="-479425" eaLnBrk="1" hangingPunct="1"/>
            <a:r>
              <a:rPr lang="nl-NL" sz="2000">
                <a:latin typeface="Arial" charset="0"/>
              </a:rPr>
              <a:t>How do we make it tangible?</a:t>
            </a:r>
          </a:p>
          <a:p>
            <a:pPr marL="479425" lvl="1" indent="-479425" eaLnBrk="1" hangingPunct="1">
              <a:buFontTx/>
              <a:buNone/>
            </a:pPr>
            <a:endParaRPr lang="nl-NL" sz="2000">
              <a:latin typeface="Arial" charset="0"/>
            </a:endParaRPr>
          </a:p>
        </p:txBody>
      </p:sp>
      <p:graphicFrame>
        <p:nvGraphicFramePr>
          <p:cNvPr id="9219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8918575" y="6237288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37288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8" descr="Afbeelding 023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4"/>
          <a:stretch>
            <a:fillRect/>
          </a:stretch>
        </p:blipFill>
        <p:spPr bwMode="auto">
          <a:xfrm>
            <a:off x="0" y="0"/>
            <a:ext cx="30607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71022 deloitte 7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5" b="-221"/>
          <a:stretch>
            <a:fillRect/>
          </a:stretch>
        </p:blipFill>
        <p:spPr bwMode="auto">
          <a:xfrm>
            <a:off x="-9525" y="3479800"/>
            <a:ext cx="30607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3513138" y="274638"/>
            <a:ext cx="6119812" cy="1144587"/>
          </a:xfrm>
        </p:spPr>
        <p:txBody>
          <a:bodyPr/>
          <a:lstStyle/>
          <a:p>
            <a:pPr algn="l" eaLnBrk="1" hangingPunct="1"/>
            <a:r>
              <a:rPr lang="nl-NL" sz="3200">
                <a:solidFill>
                  <a:srgbClr val="E31D47"/>
                </a:solidFill>
                <a:latin typeface="Arial" charset="0"/>
              </a:rPr>
              <a:t>In a nutshell: VITAM and transparency…</a:t>
            </a:r>
            <a:endParaRPr lang="nl-NL" sz="1400">
              <a:solidFill>
                <a:srgbClr val="E31D47"/>
              </a:solidFill>
              <a:latin typeface="Arial" charset="0"/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513138" y="1600200"/>
            <a:ext cx="5899150" cy="4527550"/>
          </a:xfrm>
        </p:spPr>
        <p:txBody>
          <a:bodyPr/>
          <a:lstStyle/>
          <a:p>
            <a:pPr eaLnBrk="1" hangingPunct="1"/>
            <a:r>
              <a:rPr lang="nl-NL" sz="2000">
                <a:latin typeface="Arial" charset="0"/>
              </a:rPr>
              <a:t>Seasonal cooking</a:t>
            </a:r>
          </a:p>
          <a:p>
            <a:pPr eaLnBrk="1" hangingPunct="1"/>
            <a:r>
              <a:rPr lang="nl-NL" sz="2000">
                <a:latin typeface="Arial" charset="0"/>
              </a:rPr>
              <a:t>No fixed menu</a:t>
            </a:r>
            <a:r>
              <a:rPr lang="ja-JP" altLang="nl-NL" sz="2000">
                <a:latin typeface="Arial" charset="0"/>
              </a:rPr>
              <a:t>’</a:t>
            </a:r>
            <a:r>
              <a:rPr lang="nl-NL" sz="2000">
                <a:latin typeface="Arial" charset="0"/>
              </a:rPr>
              <a:t>s, decentralized</a:t>
            </a:r>
          </a:p>
          <a:p>
            <a:pPr eaLnBrk="1" hangingPunct="1"/>
            <a:r>
              <a:rPr lang="nl-NL" sz="2000">
                <a:latin typeface="Arial" charset="0"/>
              </a:rPr>
              <a:t>&gt; 60% fresh prepared</a:t>
            </a:r>
          </a:p>
          <a:p>
            <a:pPr eaLnBrk="1" hangingPunct="1"/>
            <a:r>
              <a:rPr lang="nl-NL" sz="2000">
                <a:latin typeface="Arial" charset="0"/>
              </a:rPr>
              <a:t>Local produce</a:t>
            </a:r>
          </a:p>
          <a:p>
            <a:pPr eaLnBrk="1" hangingPunct="1"/>
            <a:r>
              <a:rPr lang="nl-NL" sz="2000">
                <a:latin typeface="Arial" charset="0"/>
              </a:rPr>
              <a:t>Fresh baking of bread (croutons)</a:t>
            </a:r>
          </a:p>
          <a:p>
            <a:pPr eaLnBrk="1" hangingPunct="1"/>
            <a:r>
              <a:rPr lang="nl-NL" sz="2000">
                <a:latin typeface="Arial" charset="0"/>
              </a:rPr>
              <a:t>Quality control essential…</a:t>
            </a:r>
          </a:p>
          <a:p>
            <a:pPr eaLnBrk="1" hangingPunct="1">
              <a:buFontTx/>
              <a:buNone/>
            </a:pPr>
            <a:endParaRPr lang="nl-NL" sz="2000">
              <a:latin typeface="Arial" charset="0"/>
            </a:endParaRPr>
          </a:p>
          <a:p>
            <a:pPr eaLnBrk="1" hangingPunct="1">
              <a:buFontTx/>
              <a:buNone/>
            </a:pPr>
            <a:endParaRPr lang="nl-NL" sz="2000">
              <a:latin typeface="Arial" charset="0"/>
            </a:endParaRPr>
          </a:p>
          <a:p>
            <a:pPr eaLnBrk="1" hangingPunct="1">
              <a:buFontTx/>
              <a:buNone/>
            </a:pPr>
            <a:endParaRPr lang="nl-NL" sz="2000">
              <a:latin typeface="Arial" charset="0"/>
            </a:endParaRPr>
          </a:p>
          <a:p>
            <a:pPr eaLnBrk="1" hangingPunct="1">
              <a:buFontTx/>
              <a:buNone/>
            </a:pPr>
            <a:endParaRPr lang="nl-NL" sz="2000">
              <a:latin typeface="Arial" charset="0"/>
            </a:endParaRPr>
          </a:p>
          <a:p>
            <a:pPr eaLnBrk="1" hangingPunct="1">
              <a:buFontTx/>
              <a:buNone/>
            </a:pPr>
            <a:endParaRPr lang="nl-NL" sz="2000">
              <a:latin typeface="Arial" charset="0"/>
            </a:endParaRP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8918575" y="6237288"/>
          <a:ext cx="987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4" imgW="4420217" imgH="1790476" progId="">
                  <p:embed/>
                </p:oleObj>
              </mc:Choice>
              <mc:Fallback>
                <p:oleObj r:id="rId4" imgW="4420217" imgH="1790476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575" y="6237288"/>
                        <a:ext cx="9874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12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3060700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6" name="Picture 11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38525"/>
            <a:ext cx="30607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584</Words>
  <Application>Microsoft Macintosh PowerPoint</Application>
  <PresentationFormat>A4 Paper (210x297 mm)</PresentationFormat>
  <Paragraphs>132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Calibri</vt:lpstr>
      <vt:lpstr>Times New Roman</vt:lpstr>
      <vt:lpstr>Symbol</vt:lpstr>
      <vt:lpstr>Standaardontwerp</vt:lpstr>
      <vt:lpstr>PowerPoint Presentation</vt:lpstr>
      <vt:lpstr>Introduction to VITAM</vt:lpstr>
      <vt:lpstr>What makes us unique?</vt:lpstr>
      <vt:lpstr>1. Entrepreneurship</vt:lpstr>
      <vt:lpstr>2. Transparency</vt:lpstr>
      <vt:lpstr>2. Transparency, how do we do this?</vt:lpstr>
      <vt:lpstr>PowerPoint Presentation</vt:lpstr>
      <vt:lpstr>PowerPoint Presentation</vt:lpstr>
      <vt:lpstr>In a nutshell: VITAM and transparency…</vt:lpstr>
      <vt:lpstr>3. Quality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mkl</dc:creator>
  <cp:lastModifiedBy>sds</cp:lastModifiedBy>
  <cp:revision>199</cp:revision>
  <cp:lastPrinted>2012-01-06T13:52:15Z</cp:lastPrinted>
  <dcterms:created xsi:type="dcterms:W3CDTF">2009-05-14T14:18:24Z</dcterms:created>
  <dcterms:modified xsi:type="dcterms:W3CDTF">2013-06-28T11:25:57Z</dcterms:modified>
</cp:coreProperties>
</file>