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416" r:id="rId3"/>
    <p:sldId id="417" r:id="rId4"/>
    <p:sldId id="418" r:id="rId5"/>
    <p:sldId id="415" r:id="rId6"/>
    <p:sldId id="413" r:id="rId7"/>
    <p:sldId id="414" r:id="rId8"/>
    <p:sldId id="339" r:id="rId9"/>
    <p:sldId id="397" r:id="rId10"/>
    <p:sldId id="409" r:id="rId11"/>
    <p:sldId id="410" r:id="rId12"/>
    <p:sldId id="412" r:id="rId13"/>
    <p:sldId id="391" r:id="rId14"/>
    <p:sldId id="394" r:id="rId15"/>
    <p:sldId id="395" r:id="rId16"/>
    <p:sldId id="403" r:id="rId17"/>
  </p:sldIdLst>
  <p:sldSz cx="9144000" cy="6858000" type="screen4x3"/>
  <p:notesSz cx="6669088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B581C"/>
    <a:srgbClr val="23290D"/>
    <a:srgbClr val="D9EAC1"/>
    <a:srgbClr val="7FC4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9886" autoAdjust="0"/>
  </p:normalViewPr>
  <p:slideViewPr>
    <p:cSldViewPr>
      <p:cViewPr>
        <p:scale>
          <a:sx n="100" d="100"/>
          <a:sy n="100" d="100"/>
        </p:scale>
        <p:origin x="-21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524"/>
    </p:cViewPr>
  </p:sorterViewPr>
  <p:notesViewPr>
    <p:cSldViewPr>
      <p:cViewPr varScale="1">
        <p:scale>
          <a:sx n="50" d="100"/>
          <a:sy n="50" d="100"/>
        </p:scale>
        <p:origin x="-2148" y="-126"/>
      </p:cViewPr>
      <p:guideLst>
        <p:guide orient="horz" pos="3126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329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26" y="0"/>
            <a:ext cx="2891395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98"/>
            <a:ext cx="2890329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26" y="9428598"/>
            <a:ext cx="2891395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F95BFE6-5449-4FCF-9FD2-B7889DDAB09F}" type="slidenum">
              <a:rPr lang="fr-FR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64346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329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26" y="0"/>
            <a:ext cx="2891395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655" y="4714850"/>
            <a:ext cx="5334844" cy="446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98"/>
            <a:ext cx="2890329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26" y="9428598"/>
            <a:ext cx="2891395" cy="4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3" tIns="45852" rIns="91703" bIns="4585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DC14683-C7DE-44EF-BF35-695D8259DD09}" type="slidenum">
              <a:rPr lang="fr-FR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16870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085F5-4F3A-4765-9AF2-2EAEB5782A99}" type="slidenum">
              <a:rPr lang="fr-FR" smtClean="0">
                <a:latin typeface="Arial" charset="0"/>
              </a:rPr>
              <a:pPr/>
              <a:t>1</a:t>
            </a:fld>
            <a:endParaRPr lang="en-GB" dirty="0" smtClean="0">
              <a:latin typeface="Arial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dirty="0" err="1" smtClean="0">
                <a:latin typeface="Arial" charset="0"/>
              </a:rPr>
              <a:t>Presentation</a:t>
            </a:r>
            <a:r>
              <a:rPr lang="fr-FR" smtClean="0">
                <a:latin typeface="Arial" charset="0"/>
              </a:rPr>
              <a:t> of how the talk will progress</a:t>
            </a:r>
          </a:p>
          <a:p>
            <a:pPr eaLnBrk="1" hangingPunct="1"/>
            <a:endParaRPr lang="en-GB" smtClean="0">
              <a:latin typeface="Arial" charset="0"/>
            </a:endParaRPr>
          </a:p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C14683-C7DE-44EF-BF35-695D8259DD09}" type="slidenum">
              <a:rPr lang="fr-FR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5BBD5C-ACA8-41C5-87E1-77F98B6E39A2}" type="slidenum">
              <a:rPr lang="fr-FR" smtClean="0"/>
              <a:pPr/>
              <a:t>3</a:t>
            </a:fld>
            <a:endParaRPr lang="en-GB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089" y="4715269"/>
            <a:ext cx="5333984" cy="4467220"/>
          </a:xfrm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fr-FR" smtClean="0">
                <a:solidFill>
                  <a:schemeClr val="bg1"/>
                </a:solidFill>
              </a:rPr>
              <a:t>A history with close ties to the river</a:t>
            </a:r>
          </a:p>
          <a:p>
            <a:pPr eaLnBrk="1" hangingPunct="1">
              <a:spcBef>
                <a:spcPct val="50000"/>
              </a:spcBef>
            </a:pPr>
            <a:endParaRPr lang="en-GB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dirty="0" smtClean="0"/>
              <a:t>- Before 1850: the river in its natural state</a:t>
            </a:r>
          </a:p>
          <a:p>
            <a:pPr eaLnBrk="1" hangingPunct="1">
              <a:spcBef>
                <a:spcPct val="50000"/>
              </a:spcBef>
            </a:pPr>
            <a:r>
              <a:rPr dirty="0" smtClean="0"/>
              <a:t>- Beginning of 20th century: the river is channelled</a:t>
            </a:r>
          </a:p>
          <a:p>
            <a:pPr eaLnBrk="1" hangingPunct="1">
              <a:spcBef>
                <a:spcPct val="5000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2D806-22FA-4A28-A9C5-C7F935128D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7823-CA3D-41F7-9111-7564A42A5D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D042D-D861-4128-9178-4D0214D9E7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36B2D-CFF0-4337-8139-BAB95D7BD5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C2AE8-46BA-42D0-A9B3-018C1B28A6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96226-4CA7-463C-A458-4A82D235AD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6473-ECBE-402F-8049-C5521851C7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71FD9-07A5-4BC0-8A07-F0E197E837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6A158-FD2B-4E19-9CA5-57478BB133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2BC5B-8D43-40E3-B622-2998007EB1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11DAD-4F7A-4964-A43F-B593DD56D8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2FFC9-DDF5-4F34-B57B-AC4704766C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0FEE-0210-4940-BAEC-F35E04A525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EE3D2-77AD-4CA9-AC03-FDC84042EE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0453D679-A6CE-413B-BDB4-377D8582F4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0" y="0"/>
            <a:ext cx="9144000" cy="4581525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2051" name="Picture 5" descr="logo2006 [Converti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4649788"/>
            <a:ext cx="3671888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428625" y="908050"/>
            <a:ext cx="8501063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400" b="1" dirty="0">
                <a:solidFill>
                  <a:schemeClr val="bg1"/>
                </a:solidFill>
                <a:latin typeface="Optima" pitchFamily="34" charset="0"/>
              </a:rPr>
              <a:t>Grand Parc agricultural project</a:t>
            </a:r>
            <a:endParaRPr lang="en-GB" sz="3600" b="1" dirty="0">
              <a:solidFill>
                <a:schemeClr val="bg1"/>
              </a:solidFill>
              <a:latin typeface="Optima" pitchFamily="34" charset="0"/>
            </a:endParaRPr>
          </a:p>
          <a:p>
            <a:pPr algn="ctr">
              <a:spcBef>
                <a:spcPct val="50000"/>
              </a:spcBef>
            </a:pPr>
            <a:endParaRPr lang="en-GB" sz="2400" dirty="0">
              <a:solidFill>
                <a:schemeClr val="bg1"/>
              </a:solidFill>
              <a:latin typeface="Optima" pitchFamily="34" charset="0"/>
            </a:endParaRPr>
          </a:p>
          <a:p>
            <a:pPr algn="ctr">
              <a:spcBef>
                <a:spcPct val="50000"/>
              </a:spcBef>
            </a:pPr>
            <a:r>
              <a:rPr dirty="0"/>
              <a:t/>
            </a:r>
            <a:br>
              <a:rPr dirty="0"/>
            </a:br>
            <a:r>
              <a:rPr lang="fr-FR" sz="3600" dirty="0" smtClean="0">
                <a:solidFill>
                  <a:schemeClr val="bg1"/>
                </a:solidFill>
                <a:latin typeface="Optima" pitchFamily="34" charset="0"/>
              </a:rPr>
              <a:t>URBACT</a:t>
            </a:r>
            <a:endParaRPr lang="en-GB" sz="6600" dirty="0" smtClean="0">
              <a:solidFill>
                <a:schemeClr val="bg1"/>
              </a:solidFill>
              <a:latin typeface="Opti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3600" dirty="0">
                <a:solidFill>
                  <a:schemeClr val="bg1"/>
                </a:solidFill>
                <a:latin typeface="Optima" pitchFamily="34" charset="0"/>
              </a:rPr>
              <a:t>04/06/2014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8" name="Rectangle 14"/>
          <p:cNvSpPr>
            <a:spLocks noChangeArrowheads="1"/>
          </p:cNvSpPr>
          <p:nvPr/>
        </p:nvSpPr>
        <p:spPr bwMode="auto">
          <a:xfrm>
            <a:off x="428625" y="1214438"/>
            <a:ext cx="8072438" cy="5072062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71500" y="1596572"/>
            <a:ext cx="7858125" cy="640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2000" dirty="0" smtClean="0">
                <a:latin typeface="Optima" charset="0"/>
              </a:rPr>
              <a:t> </a:t>
            </a:r>
          </a:p>
          <a:p>
            <a:r>
              <a:rPr lang="en-GB" sz="2000" b="1" dirty="0" smtClean="0">
                <a:latin typeface="Optima" charset="0"/>
              </a:rPr>
              <a:t>To fulfil the objectives that have been set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Optima" charset="0"/>
              </a:rPr>
              <a:t>-</a:t>
            </a:r>
            <a:r>
              <a:rPr lang="en-GB" sz="2000" b="1" dirty="0" smtClean="0">
                <a:latin typeface="Optima" charset="0"/>
              </a:rPr>
              <a:t> Protect drinking water resources</a:t>
            </a:r>
            <a:endParaRPr lang="en-GB" sz="2000" dirty="0" smtClean="0">
              <a:latin typeface="Optima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Optima" charset="0"/>
              </a:rPr>
              <a:t>- </a:t>
            </a:r>
            <a:r>
              <a:rPr lang="en-GB" sz="2000" b="1" dirty="0" smtClean="0">
                <a:latin typeface="Optima" charset="0"/>
              </a:rPr>
              <a:t>Preserve natural habitats</a:t>
            </a:r>
            <a:endParaRPr lang="en-GB" sz="2000" dirty="0" smtClean="0">
              <a:latin typeface="Optima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Optima" charset="0"/>
              </a:rPr>
              <a:t>- Develop </a:t>
            </a:r>
            <a:r>
              <a:rPr lang="en-GB" sz="2000" b="1" dirty="0" smtClean="0">
                <a:latin typeface="Optima" charset="0"/>
              </a:rPr>
              <a:t>economic activity</a:t>
            </a:r>
            <a:endParaRPr lang="en-GB" sz="2000" dirty="0" smtClean="0">
              <a:latin typeface="Optima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Optima" charset="0"/>
              </a:rPr>
              <a:t>- Contribute towards more </a:t>
            </a:r>
            <a:r>
              <a:rPr lang="en-GB" sz="2000" b="1" dirty="0" smtClean="0">
                <a:latin typeface="Optima" charset="0"/>
              </a:rPr>
              <a:t>healthy eating</a:t>
            </a:r>
            <a:endParaRPr lang="en-GB" sz="2800" dirty="0">
              <a:latin typeface="Optima" charset="0"/>
            </a:endParaRPr>
          </a:p>
          <a:p>
            <a:pPr>
              <a:spcBef>
                <a:spcPts val="600"/>
              </a:spcBef>
            </a:pPr>
            <a:endParaRPr lang="en-GB" sz="2000" dirty="0">
              <a:latin typeface="Optima" charset="0"/>
            </a:endParaRPr>
          </a:p>
          <a:p>
            <a:r>
              <a:rPr lang="en-GB" sz="2000" b="1" dirty="0" smtClean="0">
                <a:latin typeface="Optima" charset="0"/>
              </a:rPr>
              <a:t>Financial aid from the “Water agency”</a:t>
            </a:r>
            <a:r>
              <a:rPr lang="en-GB" dirty="0" smtClean="0"/>
              <a:t>  </a:t>
            </a:r>
            <a:r>
              <a:rPr lang="en-GB" sz="2000" dirty="0" smtClean="0">
                <a:latin typeface="Optima" charset="0"/>
              </a:rPr>
              <a:t>:</a:t>
            </a:r>
            <a:endParaRPr lang="en-GB" sz="2000" dirty="0">
              <a:latin typeface="Optima" charset="0"/>
            </a:endParaRP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sz="2000" b="1" dirty="0" smtClean="0">
                <a:latin typeface="Optima" charset="0"/>
              </a:rPr>
              <a:t>Support for farmers</a:t>
            </a:r>
            <a:endParaRPr lang="en-GB" sz="2000" dirty="0" smtClean="0">
              <a:latin typeface="Optima" charset="0"/>
            </a:endParaRP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sz="2000" b="1" dirty="0" smtClean="0">
                <a:latin typeface="Optima" charset="0"/>
              </a:rPr>
              <a:t>Set up short supply chains</a:t>
            </a:r>
            <a:endParaRPr lang="en-GB" sz="2000" dirty="0" smtClean="0">
              <a:latin typeface="Optima" charset="0"/>
            </a:endParaRP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sz="2000" b="1" dirty="0" smtClean="0">
                <a:latin typeface="Optima" charset="0"/>
              </a:rPr>
              <a:t>Point out the benefits of organic farming to visitors.</a:t>
            </a:r>
          </a:p>
          <a:p>
            <a:pPr>
              <a:buFont typeface="Zapf Dingbats" charset="2"/>
              <a:buNone/>
            </a:pPr>
            <a:endParaRPr lang="en-GB" sz="2000" dirty="0">
              <a:latin typeface="Optima" charset="0"/>
            </a:endParaRPr>
          </a:p>
          <a:p>
            <a:pPr>
              <a:spcBef>
                <a:spcPts val="600"/>
              </a:spcBef>
            </a:pPr>
            <a:endParaRPr lang="en-GB" sz="2000" dirty="0">
              <a:latin typeface="Optima" charset="0"/>
            </a:endParaRPr>
          </a:p>
          <a:p>
            <a:r>
              <a:rPr lang="en-GB" sz="2000" dirty="0" smtClean="0">
                <a:latin typeface="Optima" charset="0"/>
              </a:rPr>
              <a:t> </a:t>
            </a:r>
          </a:p>
          <a:p>
            <a:endParaRPr lang="en-GB" sz="2000" dirty="0">
              <a:latin typeface="Optima" charset="0"/>
            </a:endParaRPr>
          </a:p>
          <a:p>
            <a:r>
              <a:rPr lang="en-GB" sz="2000" dirty="0" smtClean="0">
                <a:latin typeface="Optima" charset="0"/>
              </a:rPr>
              <a:t> </a:t>
            </a:r>
          </a:p>
          <a:p>
            <a:endParaRPr lang="en-GB" sz="2000" b="1" dirty="0">
              <a:latin typeface="Optima" charset="0"/>
            </a:endParaRPr>
          </a:p>
          <a:p>
            <a:r>
              <a:rPr lang="en-GB" sz="2000" dirty="0" smtClean="0">
                <a:latin typeface="Optima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 dirty="0">
              <a:latin typeface="Optima" charset="0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419100" y="288925"/>
            <a:ext cx="8499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3000" smtClean="0">
                <a:solidFill>
                  <a:schemeClr val="bg1"/>
                </a:solidFill>
                <a:latin typeface="TriplexSansBold" pitchFamily="2" charset="0"/>
              </a:rPr>
              <a:t>Why organic farming?</a:t>
            </a:r>
            <a:endParaRPr lang="en-GB" sz="3000">
              <a:solidFill>
                <a:schemeClr val="bg1"/>
              </a:solidFill>
              <a:latin typeface="TriplexSansBold" pitchFamily="2" charset="0"/>
            </a:endParaRPr>
          </a:p>
        </p:txBody>
      </p:sp>
      <p:pic>
        <p:nvPicPr>
          <p:cNvPr id="6" name="Image 5" descr="S:\Photos Grand Parc\jardin\2012\Jardin des Allivoz_AM\P10504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80728"/>
            <a:ext cx="3583335" cy="26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2" name="Rectangle 14"/>
          <p:cNvSpPr>
            <a:spLocks noChangeArrowheads="1"/>
          </p:cNvSpPr>
          <p:nvPr/>
        </p:nvSpPr>
        <p:spPr bwMode="auto">
          <a:xfrm>
            <a:off x="428625" y="968375"/>
            <a:ext cx="8072438" cy="5413375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428625" y="214313"/>
            <a:ext cx="84994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3000" smtClean="0">
                <a:solidFill>
                  <a:schemeClr val="bg1"/>
                </a:solidFill>
                <a:latin typeface="TriplexSansBold" pitchFamily="2" charset="0"/>
              </a:rPr>
              <a:t>Organic farming in action</a:t>
            </a:r>
          </a:p>
          <a:p>
            <a:endParaRPr lang="en-GB" sz="3000">
              <a:solidFill>
                <a:schemeClr val="bg1"/>
              </a:solidFill>
              <a:latin typeface="TriplexSansBold" pitchFamily="2" charset="0"/>
            </a:endParaRPr>
          </a:p>
          <a:p>
            <a:endParaRPr lang="en-GB" sz="3000">
              <a:solidFill>
                <a:schemeClr val="bg1"/>
              </a:solidFill>
              <a:latin typeface="TriplexSansBold" pitchFamily="2" charset="0"/>
            </a:endParaRPr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611560" y="1346866"/>
            <a:ext cx="7858125" cy="57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 anchor="ctr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dirty="0" smtClean="0">
                <a:latin typeface="Optima" pitchFamily="34" charset="0"/>
              </a:rPr>
              <a:t>- Several farm visits organised by the park</a:t>
            </a:r>
          </a:p>
          <a:p>
            <a:pPr>
              <a:spcBef>
                <a:spcPts val="600"/>
              </a:spcBef>
              <a:defRPr/>
            </a:pPr>
            <a:r>
              <a:rPr lang="en-GB" sz="2000" dirty="0" smtClean="0">
                <a:latin typeface="Optima" pitchFamily="34" charset="0"/>
              </a:rPr>
              <a:t>- Diagnostics for converting to organic farming</a:t>
            </a:r>
            <a:endParaRPr lang="en-GB" b="1" dirty="0">
              <a:latin typeface="Optima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000" b="1" dirty="0" smtClean="0">
                <a:latin typeface="Optima" pitchFamily="34" charset="0"/>
              </a:rPr>
              <a:t>Conversion by 2 farmers </a:t>
            </a:r>
          </a:p>
          <a:p>
            <a:pPr>
              <a:spcBef>
                <a:spcPts val="600"/>
              </a:spcBef>
              <a:defRPr/>
            </a:pPr>
            <a:r>
              <a:rPr lang="en-GB" sz="2000" dirty="0" smtClean="0">
                <a:latin typeface="Optima" pitchFamily="34" charset="0"/>
              </a:rPr>
              <a:t>- Experiments with </a:t>
            </a:r>
            <a:r>
              <a:rPr lang="en-GB" sz="2000" b="1" dirty="0" smtClean="0">
                <a:latin typeface="Optima" pitchFamily="34" charset="0"/>
              </a:rPr>
              <a:t>hemp</a:t>
            </a:r>
          </a:p>
          <a:p>
            <a:pPr>
              <a:spcBef>
                <a:spcPts val="600"/>
              </a:spcBef>
              <a:defRPr/>
            </a:pPr>
            <a:r>
              <a:rPr lang="en-GB" sz="2000" dirty="0" smtClean="0">
                <a:latin typeface="Optima" pitchFamily="34" charset="0"/>
              </a:rPr>
              <a:t>- Soil studies</a:t>
            </a:r>
            <a:endParaRPr lang="en-GB" sz="2000" dirty="0">
              <a:latin typeface="Optima" pitchFamily="34" charset="0"/>
            </a:endParaRPr>
          </a:p>
          <a:p>
            <a:pPr>
              <a:spcBef>
                <a:spcPts val="600"/>
              </a:spcBef>
              <a:buFontTx/>
              <a:buChar char="-"/>
              <a:defRPr/>
            </a:pPr>
            <a:r>
              <a:rPr lang="en-GB" sz="2000" dirty="0" smtClean="0">
                <a:latin typeface="Optima" pitchFamily="34" charset="0"/>
              </a:rPr>
              <a:t> Consultation concerning the new conventions between the farmers and the park</a:t>
            </a:r>
          </a:p>
          <a:p>
            <a:pPr>
              <a:spcBef>
                <a:spcPts val="600"/>
              </a:spcBef>
              <a:buFontTx/>
              <a:buChar char="-"/>
              <a:defRPr/>
            </a:pPr>
            <a:r>
              <a:rPr lang="en-GB" sz="2000" dirty="0" smtClean="0">
                <a:latin typeface="Optima" pitchFamily="34" charset="0"/>
              </a:rPr>
              <a:t> Organic certification for hay meadows (250 acres)</a:t>
            </a:r>
            <a:endParaRPr lang="en-GB" sz="2000" dirty="0">
              <a:latin typeface="Optima" pitchFamily="34" charset="0"/>
            </a:endParaRPr>
          </a:p>
          <a:p>
            <a:pPr>
              <a:defRPr/>
            </a:pPr>
            <a:endParaRPr lang="en-GB" sz="1600" b="1" dirty="0" smtClean="0">
              <a:latin typeface="Optima" pitchFamily="34" charset="0"/>
            </a:endParaRPr>
          </a:p>
          <a:p>
            <a:pPr>
              <a:defRPr/>
            </a:pPr>
            <a:endParaRPr lang="en-GB" sz="1600" b="1" dirty="0">
              <a:latin typeface="Optima" pitchFamily="34" charset="0"/>
            </a:endParaRPr>
          </a:p>
          <a:p>
            <a:pPr>
              <a:defRPr/>
            </a:pPr>
            <a:r>
              <a:rPr lang="en-GB" sz="2000" b="1" dirty="0" smtClean="0">
                <a:latin typeface="Optima" pitchFamily="34" charset="0"/>
              </a:rPr>
              <a:t>In 2014, organic farming </a:t>
            </a:r>
            <a:r>
              <a:rPr lang="en-GB" sz="2000" dirty="0" smtClean="0">
                <a:latin typeface="Optima" pitchFamily="34" charset="0"/>
              </a:rPr>
              <a:t>in the park covers:</a:t>
            </a:r>
          </a:p>
          <a:p>
            <a:pPr>
              <a:spcAft>
                <a:spcPts val="600"/>
              </a:spcAft>
              <a:defRPr/>
            </a:pPr>
            <a:r>
              <a:rPr lang="en-GB" sz="2000" b="1" dirty="0" smtClean="0">
                <a:latin typeface="Optima" pitchFamily="34" charset="0"/>
              </a:rPr>
              <a:t>640 acres / 1200 </a:t>
            </a:r>
            <a:r>
              <a:rPr lang="en-GB" sz="2000" b="1" dirty="0" smtClean="0">
                <a:latin typeface="Optima" pitchFamily="34" charset="0"/>
              </a:rPr>
              <a:t>(</a:t>
            </a:r>
            <a:r>
              <a:rPr lang="fr-FR" sz="2000" dirty="0" smtClean="0">
                <a:latin typeface="Optima" pitchFamily="34" charset="0"/>
              </a:rPr>
              <a:t>260 </a:t>
            </a:r>
            <a:r>
              <a:rPr lang="fr-FR" sz="2000" dirty="0" smtClean="0">
                <a:latin typeface="Optima" pitchFamily="34" charset="0"/>
              </a:rPr>
              <a:t>hectares / </a:t>
            </a:r>
            <a:r>
              <a:rPr lang="fr-FR" sz="2000" dirty="0" smtClean="0">
                <a:latin typeface="Optima" pitchFamily="34" charset="0"/>
              </a:rPr>
              <a:t>500</a:t>
            </a:r>
            <a:r>
              <a:rPr lang="fr-FR" sz="2000" b="1" dirty="0" smtClean="0">
                <a:latin typeface="Optima" pitchFamily="34" charset="0"/>
              </a:rPr>
              <a:t>) </a:t>
            </a:r>
          </a:p>
          <a:p>
            <a:pPr>
              <a:defRPr/>
            </a:pP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r>
              <a:rPr lang="en-GB" dirty="0" smtClean="0"/>
              <a:t> </a:t>
            </a:r>
            <a:endParaRPr lang="en-GB" sz="2000" dirty="0">
              <a:latin typeface="Optima" pitchFamily="34" charset="0"/>
            </a:endParaRPr>
          </a:p>
          <a:p>
            <a:pPr>
              <a:defRPr/>
            </a:pPr>
            <a:endParaRPr lang="en-GB" sz="2000" dirty="0">
              <a:latin typeface="Optima" pitchFamily="34" charset="0"/>
            </a:endParaRPr>
          </a:p>
          <a:p>
            <a:pPr>
              <a:buFont typeface="Zapf Dingbats" charset="2"/>
              <a:buNone/>
              <a:defRPr/>
            </a:pPr>
            <a:endParaRPr lang="en-GB" sz="2000" dirty="0">
              <a:latin typeface="Optima" pitchFamily="34" charset="0"/>
            </a:endParaRPr>
          </a:p>
        </p:txBody>
      </p:sp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8363" y="261938"/>
            <a:ext cx="13208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AutoShape 16" descr="data:image/jpeg;base64,/9j/4AAQSkZJRgABAQAAAQABAAD/2wCEAAkGBg8QEA0QEw8QEBQQFQ8SDxcYDQ8UFhgPFBAXFRUQGBQXGygeFxkjGRIUHy8hIycpLCwsFR4xNTAqNSYrLCkBCQoKDgwOGg8PGSkkHyIuLDAuLS0sKTQsMiksMCw0LC81KSwpNSwsLCwsMCwsLDApLCkqKSwpKi4sKSkpLCwsLP/AABEIALUBEAMBIgACEQEDEQH/xAAbAAEAAgMBAQAAAAAAAAAAAAAABQYBAwQCB//EADYQAAIBAgQEBAMHBAMBAAAAAAABAgMRBBIhMQUGQVETYXGRIoGxMkJSYnKhwSMz0fBDosIU/8QAGwEBAQADAQEBAAAAAAAAAAAAAAECBAUDBgf/xAAsEQEAAgIBAwEHAwUAAAAAAAAAAQIDEQQSITFBBRMUUWFxgcHw8SIyUqHh/9oADAMBAAIRAxEAPwCbbAYPzZ5gAAAAAAAAAAAAAAAAAAAAAAAAAAAAAAAAAAAAAAAAAAMBgAAAAAAAAAAAAAAAAAAAAAAAAAAAAAAAAAAAAAAAAAAADAYAAAAAAAAAAAAAABuo4Sc41JJXVOOafpe3++hswE6N7VYycXbWMmnH5dUXTgvCcPCE5U5OpGsldtp6Watt5s6XC4XxE9pj9ViNqCCfx3J9WGaUJwlFbXeV29XoQDVrrsambj5ME6yRoYN+Hwkpqo0v7cXOX6U0mv3POHr5JKVoytumrprqmi7cFwOGlTnUpQcVWjlkr3ta6cUvmbPC4nxNtb/BCigk+JcvVqCcmlKC+8n06XRGGpkxWxW6bxqUADswPDak6tKDhNKbjd5XbJu3ftYxpS156awOMEhxXhs4V60Y05uKk2rQdsr137akeXJjtjtNbR4UAOrh3DpV55YyhHbWUre3cxpWb2itfMjnlSkoxk01GV8r6O2/1R5LxiuGU6GFjemqzw6co3X3nvK3b/BSatVylKT3k7vY3OXxPhtRM95gmHkAGigAAAAAMBgAAAAAAAAAAAAOnhmD8WrSha6lJZv07v8AZM6+O8HlRrSUYycJfFCybVusdun8nvXj3nHOWI7R2VFljwfM0MPQp04Rc5K7nd5YpttvXcrsoNbpr1Rgyw8i/HmZp5k3pYeYMdHE0adWDksjy1YN7ZtpNdrrcrwT389wTkZ7Z7ddvIFi4ZzPChTo0lTbS/uNu2rbu0upXQOPyL4LdVPMiX5mxEp1r53KEoxnT1+HK10+dyIMuTaSvotF5LsjBjny+9vN59QLbyhj5eHVU5LJTy5ZN2te9437bFSNnjyyeHmeW7k10zd/M9eJyPh8nWR2WXnDiNROnTi7QnHM2nq/ita/bZlWPc68pRjFybUL5V2vuvTQ8E5XInPk6yZ2G3COCqQcvsqScvRa2XrY1A16zqdokMZx2vUnOXiSipaZVLRR7WI8AyyZLZJ3adqAA80AAAAABgMAAAAAAAAADbhq+SSllhK3SUcy9jUCxMxO4F55b4p40Z/0YU8mVNxVk7r9rfyd2Lx39GrOi4VJQT2kmrrV7fQoMeIVFS8GLyxbcpWbvJvu+2hrw2KnSlmhJxfl9GtmjvU9r9FIpMb7d58d/oy29YvHVK0s85uT6dl5JdDQG7tvvqDhWtNpmZnbEABiABgDIOmhw2tP7NKcvPK0vdmrEYeVOTjJWatfVPfzWhnOO0RuYnStYAMEADfgqMJTSnU8JP72VvX+DKtZtaIhWcLgZVI1pL/iipS97W9r+xoUG02k2lu7PT19z6Bwjg1OjTlGMvEVTWTdtVayVl0sVTmHHNzlRjBU6dJ2UUrXkvvNfQ6nJ4EcfFW957z6fX7/AGNIkAHJQAAAAAAAAYDAAAAAAAAAANfI34HDeLVp0/xSin+m+r9rlj5g5cqVKqnSimpJZviStJaX9rext4eJkzY5vSN6VVQdfEOGyoNRlODk91FttLz0schr3pak9NvKAB7o0JTkoxi5N7JK7MYiZnUDwbcNhKlR5YQlN+S+r6E3R5ep0YqpiqiiukE9X5ab/L3NWL5laXh4eCoQXVJZmu/ZfU3o4sY43nnX09VZjy9CklLE140/yxacn/voeZcaoUtKGHjf8dS8n62IadRybbbbe7bbfuYMZ5UV7YqxH1nvP7+w68ZxevV+3Uk12Xwr2Rx2Mg1bZLXndp2gADADMVqtbeflcwCibxnMtROEKMslOmlGOkfiSVru/wBCLxuMlWm6klHM7XsrXsrXNAPfLycmX+6fx6KAA10AAAAAAAAGAwAAAAAADbhfDzLxM+Xrlte/Ra9DUC1nUxIvnL8sJJSdCGVxtnvF5te8nvsdvF6040K0ofajGTj8lv8AUqOE4ssNhssGvFrNyk98kfsr52WxxYPjVele03JO+aMm5J3332PpY9p0x44pMd5jvr0+X5+bLbinNttttt7tu7b7mDZQw85yUIRcpPZL/dixUuGUMHFVK7VSpvCC11Xl1t3Zw8PGvmmZ3qPWZ/fli4OF8u1KqzzfhU93J7teS7ebOyvxyjh4unhYJv71R6381fWX0IzinG6uIerywW0Ft6vuyPPaeTjwx08fz/lPn/i7+TZiMRKpJynJyb6t3foawDQmZtO5QABAAAA6sBw91m4RlBS+6pNrNp0f8HKeqV7xs7O6s72s7736GdJjqjqjsLKuWqiwlSLinVz50lKL2VrX9LkDiOGVqazTpSgtFd2Suy6R5jwylGk6t3onKzy5lprLYqnMFaq681OV8r+C2iyPVNL03Z2ufg41ccWxz47fyynSNABwmIAAAAAAAAAADAYAAAAAAAB6jSk1KSTajZSdtFfb3LrY8nXw7hlSvPJBbfab2iu7/wAGeGcNniKihHRbyl0Ue5Y+J8Qp4KkqFFLO1v2v9+Xdm/xeLFqzlyzqkf7+ixDXiMVRwEHTppTrSXxN6285fxErFfESqSc5ycpPdt/t6eR4nJttttt3bb3bfUweXI5M5v6YjVY8QkyAl6PDL4KtWtrnjlf5E7P3bfsiIPHJitSKzb1jagBmKu0tvn+55IwCSw3BKrrUqc4NKUld7xyrVtSWm3mcvEcN4dWrD8MpJfpvdfse1sN6165jUb1+TTnJrAcuyqSozjKNSlKSzvZpJ3cZRfnoQpYuT6yg68pTUYKMb3lZZr6P2TNjg0x3yxTJHb7rCH4rg/BrVae1pNx/Q9vqcpduYMXQ8GNXwoV1J5Yu6031zLXoylSd23a3lrp5a6+5edx64cmq2iYnv+JJhgNvTXayWr2QBoIAAAAAAAAAAAAADBhGQAAAABLoALby/wAIVTB1E9HXbadtktIv3V/mc3CeUs9pVZq34YyTfzktvkW6jSjGMYxVklZLyPo/Zns+0TOTLHaY8fdlEIPLDh+Ge0py/wC1R/8AlfT1KZWrSnKU5NuUndvzJrnCtN11F/ZjGLh89369CCOf7Rzbye5rGq17RH6pITnLywk2qdWn8b+zJyk4v8tr6MgyR5fw6niKbbtGnepJ+Udv3sa3Et05q9on7+Bfo4aCh4ajHKlbLZWt2sUnj3EaEm6dKlTik9ZqCTbT2jboTuH5tpTrOna0XpCbejl5ron0KfjaWSpVh+GU18k9P2O17U5NLYojFrXie3y+SzLSAD5tiuPJ2NnOnOnLVU8uV+Tv8Hyt7HvmPhmFf9Wc3Sk9LrXNb8vUreD43Uo0nTp2i5ScpS3fayvotEdON4p/9OHSm14tFp32zQejfrt7HfpzcVuN7q39Voj1+f8ADL0Q8kruzutbaW07mDBk4DFvo42UYVKekoT3T6S3Ul2ZoAMptMxG/RQAGKAAAAAAAAAAAAADCMmEZAAAAAAJPluk5Ymkk2lG8pWbWiRLcU5vlGplpKEox0k2n8T62s9EiuYfFypqoou2eOVvrl6peuhpOhj5l8OL3eOdTM7mV2k+N8XjifClkcJRTUtU1Zu6s/cjADTy5LZbddvMoHqNRpSSbSlpLzV76nkGETMeBgy2AQAAAAAAAAAAAAAAAAAAAAAAAAAABhGTCMgAAAAAAAAAAAAAAAAAAAAAAAAAAAAAAAAAAAAAAAAAAB5TM3AIhcXAAXFwAFxcABcXAAXFwAFxcABcXAAXFwAFxcABcXAAXFwAFxcABcXAAXFwAFxcABcXAA//2Q=="/>
          <p:cNvSpPr>
            <a:spLocks noChangeAspect="1" noChangeArrowheads="1"/>
          </p:cNvSpPr>
          <p:nvPr/>
        </p:nvSpPr>
        <p:spPr bwMode="auto">
          <a:xfrm>
            <a:off x="63500" y="-831850"/>
            <a:ext cx="25908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7177" name="Picture 18" descr="http://t1.gstatic.com/images?q=tbn:ANd9GcQZ4GAM4AbKynuAHU3o0P5EoZx6VdCypIPotqlBL8n-G-AfH9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0063" y="1916113"/>
            <a:ext cx="2057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:\Photos Grand Parc\jardin\2012\Jardin des Allivoz_AM\P10504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717032"/>
            <a:ext cx="2376264" cy="317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ChangeArrowheads="1"/>
          </p:cNvSpPr>
          <p:nvPr/>
        </p:nvSpPr>
        <p:spPr bwMode="auto">
          <a:xfrm>
            <a:off x="0" y="-635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2000">
                <a:latin typeface="Optima" charset="0"/>
              </a:rPr>
              <a:t> </a:t>
            </a:r>
          </a:p>
          <a:p>
            <a:r>
              <a:rPr lang="fr-FR" sz="2000">
                <a:latin typeface="Optima" charset="0"/>
              </a:rPr>
              <a:t> </a:t>
            </a:r>
          </a:p>
          <a:p>
            <a:endParaRPr lang="en-GB" sz="2000">
              <a:latin typeface="Optima" charset="0"/>
            </a:endParaRPr>
          </a:p>
          <a:p>
            <a:r>
              <a:rPr lang="fr-FR" sz="2000">
                <a:latin typeface="Optima" charset="0"/>
              </a:rPr>
              <a:t> </a:t>
            </a:r>
          </a:p>
          <a:p>
            <a:endParaRPr lang="en-GB" sz="2000" b="1">
              <a:latin typeface="Optima" charset="0"/>
            </a:endParaRPr>
          </a:p>
          <a:p>
            <a:r>
              <a:rPr lang="fr-FR" sz="2000">
                <a:latin typeface="Optima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467544" y="3684513"/>
            <a:ext cx="7858125" cy="286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 anchor="ctr">
            <a:spAutoFit/>
          </a:bodyPr>
          <a:lstStyle/>
          <a:p>
            <a:pPr>
              <a:defRPr/>
            </a:pPr>
            <a:r>
              <a:rPr lang="fr-FR" sz="2000" dirty="0">
                <a:latin typeface="Optima" pitchFamily="34" charset="0"/>
              </a:rPr>
              <a:t> </a:t>
            </a:r>
          </a:p>
          <a:p>
            <a:pPr>
              <a:defRPr/>
            </a:pPr>
            <a:endParaRPr lang="en-GB" sz="2000" b="1" dirty="0" smtClean="0">
              <a:latin typeface="Optima" pitchFamily="34" charset="0"/>
            </a:endParaRPr>
          </a:p>
          <a:p>
            <a:pPr>
              <a:defRPr/>
            </a:pPr>
            <a:endParaRPr lang="en-GB" sz="2000" dirty="0" smtClean="0">
              <a:latin typeface="Optima" pitchFamily="34" charset="0"/>
            </a:endParaRPr>
          </a:p>
          <a:p>
            <a:pPr>
              <a:defRPr/>
            </a:pPr>
            <a:endParaRPr lang="en-GB" sz="2000" dirty="0">
              <a:latin typeface="Optima" pitchFamily="34" charset="0"/>
            </a:endParaRPr>
          </a:p>
          <a:p>
            <a:pPr>
              <a:defRPr/>
            </a:pPr>
            <a:endParaRPr lang="en-GB" sz="2000" dirty="0">
              <a:latin typeface="Optima" pitchFamily="34" charset="0"/>
            </a:endParaRPr>
          </a:p>
          <a:p>
            <a:pPr>
              <a:defRPr/>
            </a:pPr>
            <a:r>
              <a:rPr lang="fr-FR" sz="2000" dirty="0">
                <a:latin typeface="Optima" pitchFamily="34" charset="0"/>
              </a:rPr>
              <a:t> </a:t>
            </a:r>
          </a:p>
          <a:p>
            <a:pPr>
              <a:defRPr/>
            </a:pP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r>
              <a:rPr lang="fr-FR" sz="2000" dirty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  <a:defRPr/>
            </a:pPr>
            <a:endParaRPr lang="en-GB" sz="2000" dirty="0">
              <a:latin typeface="Optima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6106242" cy="423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124744"/>
            <a:ext cx="2808312" cy="422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19100" y="288925"/>
            <a:ext cx="8499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3000" dirty="0" smtClean="0">
                <a:solidFill>
                  <a:schemeClr val="bg1"/>
                </a:solidFill>
                <a:latin typeface="TriplexSansBold" pitchFamily="2" charset="0"/>
              </a:rPr>
              <a:t>Pasture management in action</a:t>
            </a:r>
            <a:endParaRPr lang="en-GB" sz="3000" dirty="0">
              <a:solidFill>
                <a:schemeClr val="bg1"/>
              </a:solidFill>
              <a:latin typeface="TriplexSansBold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35696" y="544522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Optima" charset="0"/>
              </a:rPr>
              <a:t>Acquisition of a herd of 15 cows / 30 goats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48" name="Rectangle 14"/>
          <p:cNvSpPr>
            <a:spLocks noChangeArrowheads="1"/>
          </p:cNvSpPr>
          <p:nvPr/>
        </p:nvSpPr>
        <p:spPr bwMode="auto">
          <a:xfrm>
            <a:off x="323528" y="980728"/>
            <a:ext cx="8072438" cy="5072062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2000">
                <a:latin typeface="Optima" pitchFamily="34" charset="0"/>
              </a:rPr>
              <a:t> </a:t>
            </a: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endParaRPr lang="en-GB" sz="2000">
              <a:latin typeface="Optima" pitchFamily="34" charset="0"/>
            </a:endParaRP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endParaRPr lang="en-GB" sz="2000" b="1">
              <a:latin typeface="Optima" pitchFamily="34" charset="0"/>
            </a:endParaRP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pitchFamily="34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467544" y="1268760"/>
            <a:ext cx="7858125" cy="409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2000" dirty="0" smtClean="0">
                <a:latin typeface="Optima" pitchFamily="34" charset="0"/>
              </a:rPr>
              <a:t>  </a:t>
            </a:r>
          </a:p>
          <a:p>
            <a:pPr>
              <a:spcAft>
                <a:spcPts val="1200"/>
              </a:spcAft>
            </a:pPr>
            <a:r>
              <a:rPr lang="en-GB" sz="2000" b="1" dirty="0" smtClean="0">
                <a:latin typeface="Optima" pitchFamily="34" charset="0"/>
              </a:rPr>
              <a:t>- Enhancing the economic value of agricultural activity</a:t>
            </a:r>
          </a:p>
          <a:p>
            <a:pPr>
              <a:spcAft>
                <a:spcPts val="1200"/>
              </a:spcAft>
            </a:pPr>
            <a:r>
              <a:rPr lang="en-GB" sz="2000" b="1" dirty="0" smtClean="0">
                <a:latin typeface="Optima" pitchFamily="34" charset="0"/>
              </a:rPr>
              <a:t>- Enhancing the value of the agricultural land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1200"/>
              </a:spcAft>
              <a:buFontTx/>
              <a:buChar char="-"/>
            </a:pPr>
            <a:r>
              <a:rPr lang="en-GB" sz="2000" dirty="0" smtClean="0">
                <a:latin typeface="Optima" pitchFamily="34" charset="0"/>
              </a:rPr>
              <a:t>Creation of </a:t>
            </a:r>
            <a:r>
              <a:rPr lang="en-GB" sz="2000" b="1" dirty="0" smtClean="0">
                <a:latin typeface="Optima" pitchFamily="34" charset="0"/>
              </a:rPr>
              <a:t>a link between the producer </a:t>
            </a:r>
          </a:p>
          <a:p>
            <a:pPr>
              <a:spcAft>
                <a:spcPts val="1200"/>
              </a:spcAft>
            </a:pPr>
            <a:r>
              <a:rPr lang="en-GB" sz="2000" b="1" dirty="0" smtClean="0">
                <a:latin typeface="Optima" pitchFamily="34" charset="0"/>
              </a:rPr>
              <a:t>  and the consumer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000" b="1" dirty="0" smtClean="0">
                <a:latin typeface="Optima" pitchFamily="34" charset="0"/>
              </a:rPr>
              <a:t>Protection of the environment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1200"/>
              </a:spcAft>
              <a:buFontTx/>
              <a:buChar char="-"/>
            </a:pPr>
            <a:r>
              <a:rPr lang="en-GB" sz="2000" dirty="0" smtClean="0">
                <a:latin typeface="Optima" pitchFamily="34" charset="0"/>
              </a:rPr>
              <a:t> Contributing towards more </a:t>
            </a:r>
            <a:r>
              <a:rPr lang="en-GB" sz="2000" b="1" dirty="0" smtClean="0">
                <a:latin typeface="Optima" pitchFamily="34" charset="0"/>
              </a:rPr>
              <a:t>healthy eating</a:t>
            </a:r>
            <a:r>
              <a:rPr lang="en-GB" sz="2000" dirty="0" smtClean="0">
                <a:latin typeface="Optima" pitchFamily="34" charset="0"/>
              </a:rPr>
              <a:t>. </a:t>
            </a:r>
            <a:r>
              <a:rPr lang="en-GB" dirty="0" smtClean="0"/>
              <a:t> </a:t>
            </a:r>
          </a:p>
          <a:p>
            <a:r>
              <a:rPr lang="en-GB" sz="2000" dirty="0" smtClean="0">
                <a:latin typeface="Optima" pitchFamily="34" charset="0"/>
              </a:rPr>
              <a:t> </a:t>
            </a:r>
            <a:endParaRPr lang="en-GB" sz="2000" b="1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 dirty="0">
              <a:latin typeface="Optima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19100" y="288925"/>
            <a:ext cx="8499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3000">
                <a:solidFill>
                  <a:schemeClr val="bg1"/>
                </a:solidFill>
                <a:latin typeface="TriplexSansBold" pitchFamily="2" charset="0"/>
              </a:rPr>
              <a:t>Why short supply chains?</a:t>
            </a:r>
          </a:p>
        </p:txBody>
      </p:sp>
      <p:pic>
        <p:nvPicPr>
          <p:cNvPr id="8" name="Image 7" descr="S:\Photos Grand Parc\jardin\2012\Jardin des Allivoz_AM\P10504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2564904"/>
            <a:ext cx="3217159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2" name="Rectangle 14"/>
          <p:cNvSpPr>
            <a:spLocks noChangeArrowheads="1"/>
          </p:cNvSpPr>
          <p:nvPr/>
        </p:nvSpPr>
        <p:spPr bwMode="auto">
          <a:xfrm>
            <a:off x="395536" y="1628800"/>
            <a:ext cx="8072438" cy="5072062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2000" smtClean="0">
                <a:latin typeface="Optima" pitchFamily="34" charset="0"/>
              </a:rPr>
              <a:t> </a:t>
            </a:r>
          </a:p>
          <a:p>
            <a:r>
              <a:rPr lang="en-GB" sz="2000" smtClean="0">
                <a:latin typeface="Optima" pitchFamily="34" charset="0"/>
              </a:rPr>
              <a:t> </a:t>
            </a:r>
          </a:p>
          <a:p>
            <a:endParaRPr lang="en-GB" sz="2000">
              <a:latin typeface="Optima" pitchFamily="34" charset="0"/>
            </a:endParaRPr>
          </a:p>
          <a:p>
            <a:r>
              <a:rPr lang="en-GB" sz="2000" smtClean="0">
                <a:latin typeface="Optima" pitchFamily="34" charset="0"/>
              </a:rPr>
              <a:t> </a:t>
            </a:r>
          </a:p>
          <a:p>
            <a:endParaRPr lang="en-GB" sz="2000" b="1">
              <a:latin typeface="Optima" pitchFamily="34" charset="0"/>
            </a:endParaRPr>
          </a:p>
          <a:p>
            <a:r>
              <a:rPr lang="en-GB" sz="2000" smtClean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pitchFamily="34" charset="0"/>
            </a:endParaRP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395536" y="1556792"/>
            <a:ext cx="7858125" cy="587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r>
              <a:rPr lang="en-GB" sz="2000" b="1" dirty="0" smtClean="0">
                <a:latin typeface="Optima" pitchFamily="34" charset="0"/>
              </a:rPr>
              <a:t>2010</a:t>
            </a:r>
            <a:r>
              <a:rPr lang="en-GB" sz="2000" dirty="0" smtClean="0">
                <a:latin typeface="Optima" pitchFamily="34" charset="0"/>
              </a:rPr>
              <a:t>: 	- Brand  </a:t>
            </a:r>
            <a:r>
              <a:rPr lang="en-GB" sz="2000" b="1" dirty="0" smtClean="0">
                <a:latin typeface="Optima" pitchFamily="34" charset="0"/>
              </a:rPr>
              <a:t> "</a:t>
            </a:r>
            <a:r>
              <a:rPr lang="en-GB" sz="2000" b="1" dirty="0" err="1" smtClean="0">
                <a:latin typeface="Optima" pitchFamily="34" charset="0"/>
              </a:rPr>
              <a:t>Saveurs</a:t>
            </a:r>
            <a:r>
              <a:rPr lang="en-GB" sz="2000" b="1" dirty="0" smtClean="0">
                <a:latin typeface="Optima" pitchFamily="34" charset="0"/>
              </a:rPr>
              <a:t> du Grand </a:t>
            </a:r>
            <a:r>
              <a:rPr lang="en-GB" sz="2000" b="1" dirty="0" err="1" smtClean="0">
                <a:latin typeface="Optima" pitchFamily="34" charset="0"/>
              </a:rPr>
              <a:t>Parc</a:t>
            </a:r>
            <a:r>
              <a:rPr lang="en-GB" sz="2000" b="1" dirty="0" smtClean="0">
                <a:latin typeface="Optima" pitchFamily="34" charset="0"/>
              </a:rPr>
              <a:t>"</a:t>
            </a:r>
            <a:endParaRPr lang="en-GB" sz="2000" dirty="0" smtClean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	- Award of "LVED" (sustainability and fair-trade for Lyon) label</a:t>
            </a:r>
          </a:p>
          <a:p>
            <a:endParaRPr lang="en-GB" sz="2000" dirty="0">
              <a:latin typeface="Optima" pitchFamily="34" charset="0"/>
            </a:endParaRPr>
          </a:p>
          <a:p>
            <a:r>
              <a:rPr lang="en-GB" sz="2000" b="1" dirty="0" smtClean="0">
                <a:latin typeface="Optima" pitchFamily="34" charset="0"/>
              </a:rPr>
              <a:t>2011</a:t>
            </a:r>
            <a:r>
              <a:rPr lang="en-GB" sz="2000" dirty="0" smtClean="0">
                <a:latin typeface="Optima" pitchFamily="34" charset="0"/>
              </a:rPr>
              <a:t>:   - Partnership with Woodstower for the supply of vegetables</a:t>
            </a:r>
          </a:p>
          <a:p>
            <a:r>
              <a:rPr lang="en-GB" sz="2000" dirty="0" smtClean="0">
                <a:latin typeface="Optima" pitchFamily="34" charset="0"/>
              </a:rPr>
              <a:t>	- First "</a:t>
            </a:r>
            <a:r>
              <a:rPr lang="en-GB" sz="2000" dirty="0" err="1" smtClean="0">
                <a:latin typeface="Optima" pitchFamily="34" charset="0"/>
              </a:rPr>
              <a:t>Saveurs</a:t>
            </a:r>
            <a:r>
              <a:rPr lang="en-GB" sz="2000" dirty="0" smtClean="0">
                <a:latin typeface="Optima" pitchFamily="34" charset="0"/>
              </a:rPr>
              <a:t> du Grand </a:t>
            </a:r>
            <a:r>
              <a:rPr lang="en-GB" sz="2000" dirty="0" err="1" smtClean="0">
                <a:latin typeface="Optima" pitchFamily="34" charset="0"/>
              </a:rPr>
              <a:t>Parc</a:t>
            </a:r>
            <a:r>
              <a:rPr lang="en-GB" sz="2000" dirty="0" smtClean="0">
                <a:latin typeface="Optima" pitchFamily="34" charset="0"/>
              </a:rPr>
              <a:t>" honey produced</a:t>
            </a:r>
          </a:p>
          <a:p>
            <a:r>
              <a:rPr lang="en-GB" dirty="0" smtClean="0"/>
              <a:t>	</a:t>
            </a:r>
          </a:p>
          <a:p>
            <a:r>
              <a:rPr lang="en-GB" sz="2000" b="1" dirty="0" smtClean="0">
                <a:latin typeface="Optima" pitchFamily="34" charset="0"/>
              </a:rPr>
              <a:t>2012</a:t>
            </a:r>
            <a:r>
              <a:rPr lang="en-GB" sz="2000" dirty="0" smtClean="0">
                <a:latin typeface="Optima" pitchFamily="34" charset="0"/>
              </a:rPr>
              <a:t>:</a:t>
            </a:r>
            <a:r>
              <a:rPr lang="en-GB" dirty="0" smtClean="0"/>
              <a:t> 	</a:t>
            </a:r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000" b="1" dirty="0" smtClean="0">
                <a:latin typeface="Optima" pitchFamily="34" charset="0"/>
              </a:rPr>
              <a:t>Opening of the </a:t>
            </a:r>
          </a:p>
          <a:p>
            <a:r>
              <a:rPr lang="en-GB" sz="2000" dirty="0" smtClean="0">
                <a:latin typeface="Optima" pitchFamily="34" charset="0"/>
              </a:rPr>
              <a:t>	"Les </a:t>
            </a:r>
            <a:r>
              <a:rPr lang="en-GB" sz="2000" dirty="0" err="1" smtClean="0">
                <a:latin typeface="Optima" pitchFamily="34" charset="0"/>
              </a:rPr>
              <a:t>Saveurs</a:t>
            </a:r>
            <a:r>
              <a:rPr lang="en-GB" sz="2000" dirty="0" smtClean="0">
                <a:latin typeface="Optima" pitchFamily="34" charset="0"/>
              </a:rPr>
              <a:t> du Grand </a:t>
            </a:r>
            <a:r>
              <a:rPr lang="en-GB" sz="2000" dirty="0" err="1" smtClean="0">
                <a:latin typeface="Optima" pitchFamily="34" charset="0"/>
              </a:rPr>
              <a:t>Parc</a:t>
            </a:r>
            <a:r>
              <a:rPr lang="en-GB" sz="2000" dirty="0" smtClean="0">
                <a:latin typeface="Optima" pitchFamily="34" charset="0"/>
              </a:rPr>
              <a:t>" </a:t>
            </a:r>
          </a:p>
          <a:p>
            <a:r>
              <a:rPr lang="en-GB" sz="2000" dirty="0" smtClean="0">
                <a:latin typeface="Optima" pitchFamily="34" charset="0"/>
              </a:rPr>
              <a:t>	restaurant </a:t>
            </a:r>
          </a:p>
          <a:p>
            <a:endParaRPr lang="en-GB" dirty="0" smtClean="0"/>
          </a:p>
          <a:p>
            <a:r>
              <a:rPr lang="en-GB" sz="2000" b="1" dirty="0" smtClean="0">
                <a:latin typeface="Optima" pitchFamily="34" charset="0"/>
              </a:rPr>
              <a:t>2013</a:t>
            </a:r>
            <a:r>
              <a:rPr lang="en-GB" sz="2000" dirty="0" smtClean="0">
                <a:latin typeface="Optima" pitchFamily="34" charset="0"/>
              </a:rPr>
              <a:t> : 	Production of </a:t>
            </a:r>
          </a:p>
          <a:p>
            <a:r>
              <a:rPr lang="en-GB" sz="2000" b="1" dirty="0" smtClean="0">
                <a:latin typeface="Optima" pitchFamily="34" charset="0"/>
              </a:rPr>
              <a:t>	organic beer</a:t>
            </a:r>
            <a:endParaRPr lang="en-GB" sz="2000" b="1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endParaRPr lang="en-GB" sz="2000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endParaRPr lang="en-GB" sz="2000" b="1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 dirty="0">
              <a:latin typeface="Optima" pitchFamily="34" charset="0"/>
            </a:endParaRP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419100" y="288925"/>
            <a:ext cx="8499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3000" smtClean="0">
                <a:solidFill>
                  <a:schemeClr val="bg1"/>
                </a:solidFill>
                <a:latin typeface="TriplexSansBold" pitchFamily="2" charset="0"/>
              </a:rPr>
              <a:t>Short supply chains in action</a:t>
            </a:r>
            <a:endParaRPr lang="en-GB" sz="3000">
              <a:solidFill>
                <a:schemeClr val="bg1"/>
              </a:solidFill>
              <a:latin typeface="TriplexSansBold" pitchFamily="2" charset="0"/>
            </a:endParaRPr>
          </a:p>
        </p:txBody>
      </p:sp>
      <p:pic>
        <p:nvPicPr>
          <p:cNvPr id="10" name="Image 9" descr="S:\Symalim\Exposition agriculture\Photos + documents\Doc necesaires expo\Panneau 4- La marque\Les produits.JPG"/>
          <p:cNvPicPr/>
          <p:nvPr/>
        </p:nvPicPr>
        <p:blipFill>
          <a:blip r:embed="rId2" cstate="print"/>
          <a:srcRect l="9357" t="28047" b="7443"/>
          <a:stretch>
            <a:fillRect/>
          </a:stretch>
        </p:blipFill>
        <p:spPr bwMode="auto">
          <a:xfrm>
            <a:off x="5148064" y="116632"/>
            <a:ext cx="348781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S:\Symalim\Exposition agriculture\Photos + documents\Photos expo-RP\transmises 07.06\photos Grand Rendez-Vous\IMG_6259.JPG"/>
          <p:cNvPicPr/>
          <p:nvPr/>
        </p:nvPicPr>
        <p:blipFill>
          <a:blip r:embed="rId3" cstate="print"/>
          <a:srcRect r="16784"/>
          <a:stretch>
            <a:fillRect/>
          </a:stretch>
        </p:blipFill>
        <p:spPr bwMode="auto">
          <a:xfrm>
            <a:off x="5580112" y="3573016"/>
            <a:ext cx="326601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:\Symalim\Exposition agriculture\Photos + documents\Doc necesaires expo\Panneau 2- Le parc\logo_label_25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1124744"/>
            <a:ext cx="1130593" cy="1008112"/>
          </a:xfrm>
          <a:prstGeom prst="rect">
            <a:avLst/>
          </a:prstGeom>
          <a:noFill/>
        </p:spPr>
      </p:pic>
      <p:pic>
        <p:nvPicPr>
          <p:cNvPr id="1026" name="Picture 2" descr="S:\Symalim\PHOTOS\06 11 2013 vernissage expo agri Mairie 8e\P1080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581128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6" name="Rectangle 14"/>
          <p:cNvSpPr>
            <a:spLocks noChangeArrowheads="1"/>
          </p:cNvSpPr>
          <p:nvPr/>
        </p:nvSpPr>
        <p:spPr bwMode="auto">
          <a:xfrm>
            <a:off x="395536" y="1052736"/>
            <a:ext cx="8072438" cy="5072062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2000">
                <a:latin typeface="Optima" pitchFamily="34" charset="0"/>
              </a:rPr>
              <a:t> </a:t>
            </a: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endParaRPr lang="en-GB" sz="2000">
              <a:latin typeface="Optima" pitchFamily="34" charset="0"/>
            </a:endParaRP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endParaRPr lang="en-GB" sz="2000" b="1">
              <a:latin typeface="Optima" pitchFamily="34" charset="0"/>
            </a:endParaRP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pitchFamily="34" charset="0"/>
            </a:endParaRP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755576" y="764704"/>
            <a:ext cx="7858125" cy="52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 anchor="ctr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spcAft>
                <a:spcPts val="1200"/>
              </a:spcAft>
              <a:defRPr/>
            </a:pPr>
            <a:r>
              <a:rPr lang="en-GB" sz="2000" b="1" dirty="0" smtClean="0">
                <a:latin typeface="Optima" pitchFamily="34" charset="0"/>
              </a:rPr>
              <a:t>- Diversify agricultural production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GB" sz="2000" b="1" dirty="0" smtClean="0">
                <a:latin typeface="Optima" pitchFamily="34" charset="0"/>
              </a:rPr>
              <a:t>- Enhance the value of the agricultural land </a:t>
            </a:r>
            <a:r>
              <a:rPr lang="en-GB" sz="2000" dirty="0" smtClean="0">
                <a:latin typeface="Optima" pitchFamily="34" charset="0"/>
              </a:rPr>
              <a:t>in the park</a:t>
            </a:r>
          </a:p>
          <a:p>
            <a:pPr>
              <a:spcAft>
                <a:spcPts val="1200"/>
              </a:spcAft>
              <a:buFontTx/>
              <a:buChar char="-"/>
              <a:defRPr/>
            </a:pPr>
            <a:r>
              <a:rPr lang="en-GB" sz="2000" dirty="0" smtClean="0">
                <a:latin typeface="Optima" pitchFamily="34" charset="0"/>
              </a:rPr>
              <a:t> Contribute towards more </a:t>
            </a:r>
            <a:r>
              <a:rPr lang="en-GB" sz="2000" b="1" dirty="0" smtClean="0">
                <a:latin typeface="Optima" pitchFamily="34" charset="0"/>
              </a:rPr>
              <a:t>healthy eating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GB" sz="2000" dirty="0" smtClean="0">
                <a:latin typeface="Optima" pitchFamily="34" charset="0"/>
              </a:rPr>
              <a:t>- Creation of </a:t>
            </a:r>
            <a:r>
              <a:rPr lang="en-GB" sz="2000" b="1" dirty="0" smtClean="0">
                <a:latin typeface="Optima" pitchFamily="34" charset="0"/>
              </a:rPr>
              <a:t>a link between the producer and the consumer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1200"/>
              </a:spcAft>
              <a:buFontTx/>
              <a:buChar char="-"/>
              <a:defRPr/>
            </a:pPr>
            <a:r>
              <a:rPr lang="en-GB" sz="2000" b="1" dirty="0" smtClean="0">
                <a:latin typeface="Optima" pitchFamily="34" charset="0"/>
              </a:rPr>
              <a:t>Attach educational value to this work, </a:t>
            </a:r>
          </a:p>
          <a:p>
            <a:pPr>
              <a:spcAft>
                <a:spcPts val="1200"/>
              </a:spcAft>
              <a:defRPr/>
            </a:pPr>
            <a:r>
              <a:rPr lang="en-GB" sz="2000" b="1" dirty="0" smtClean="0">
                <a:latin typeface="Optima" pitchFamily="34" charset="0"/>
              </a:rPr>
              <a:t>in partnership with </a:t>
            </a:r>
            <a:r>
              <a:rPr lang="en-GB" sz="2000" b="1" dirty="0" err="1" smtClean="0">
                <a:latin typeface="Optima" pitchFamily="34" charset="0"/>
              </a:rPr>
              <a:t>L’îloz</a:t>
            </a:r>
            <a:r>
              <a:rPr lang="en-GB" sz="2000" b="1" dirty="0" smtClean="0">
                <a:latin typeface="Optima" pitchFamily="34" charset="0"/>
              </a:rPr>
              <a:t>’</a:t>
            </a:r>
            <a:endParaRPr lang="en-GB" sz="2000" b="1" dirty="0">
              <a:latin typeface="Optima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GB" sz="2000" dirty="0" smtClean="0">
                <a:latin typeface="Optima" pitchFamily="34" charset="0"/>
              </a:rPr>
              <a:t>To achieve this, </a:t>
            </a:r>
            <a:r>
              <a:rPr lang="en-GB" sz="2000" b="1" dirty="0" smtClean="0">
                <a:latin typeface="Optima" pitchFamily="34" charset="0"/>
              </a:rPr>
              <a:t>Organic farming </a:t>
            </a:r>
            <a:r>
              <a:rPr lang="en-GB" sz="2000" dirty="0" smtClean="0">
                <a:latin typeface="Optima" pitchFamily="34" charset="0"/>
              </a:rPr>
              <a:t>is a priority.</a:t>
            </a:r>
            <a:r>
              <a:rPr lang="en-GB" dirty="0" smtClean="0"/>
              <a:t> </a:t>
            </a:r>
          </a:p>
          <a:p>
            <a:pPr>
              <a:spcAft>
                <a:spcPts val="600"/>
              </a:spcAft>
              <a:defRPr/>
            </a:pPr>
            <a:endParaRPr lang="en-GB" sz="1100" b="1" dirty="0" smtClean="0">
              <a:latin typeface="Optima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GB" sz="2000" b="1" dirty="0" smtClean="0">
              <a:latin typeface="Optima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  <a:defRPr/>
            </a:pPr>
            <a:endParaRPr lang="en-GB" sz="2000" dirty="0">
              <a:latin typeface="Optima" pitchFamily="34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19100" y="288925"/>
            <a:ext cx="8499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3000">
                <a:solidFill>
                  <a:schemeClr val="bg1"/>
                </a:solidFill>
                <a:latin typeface="TriplexSansBold" pitchFamily="2" charset="0"/>
              </a:rPr>
              <a:t>Why market gardening?</a:t>
            </a:r>
          </a:p>
        </p:txBody>
      </p:sp>
      <p:pic>
        <p:nvPicPr>
          <p:cNvPr id="8" name="Picture 2" descr="S:\Symalim\Exposition agriculture\Photos + documents\Photos expo-RP\transmises 07.06\photos animateurs\DSC_0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437112"/>
            <a:ext cx="3410345" cy="2283197"/>
          </a:xfrm>
          <a:prstGeom prst="rect">
            <a:avLst/>
          </a:prstGeom>
          <a:noFill/>
        </p:spPr>
      </p:pic>
      <p:pic>
        <p:nvPicPr>
          <p:cNvPr id="2050" name="Picture 2" descr="U:\DOSSIERS INDIVIDUELS\2013 et avant\Manifestations\2013\pose de la 1ère pierre L'îloz'\trophée\schemaLiloz.jpg"/>
          <p:cNvPicPr>
            <a:picLocks noChangeAspect="1" noChangeArrowheads="1"/>
          </p:cNvPicPr>
          <p:nvPr/>
        </p:nvPicPr>
        <p:blipFill>
          <a:blip r:embed="rId3" cstate="print"/>
          <a:srcRect b="17143"/>
          <a:stretch>
            <a:fillRect/>
          </a:stretch>
        </p:blipFill>
        <p:spPr bwMode="auto">
          <a:xfrm>
            <a:off x="4355976" y="4581128"/>
            <a:ext cx="4200380" cy="20882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0" name="Rectangle 14"/>
          <p:cNvSpPr>
            <a:spLocks noChangeArrowheads="1"/>
          </p:cNvSpPr>
          <p:nvPr/>
        </p:nvSpPr>
        <p:spPr bwMode="auto">
          <a:xfrm>
            <a:off x="539552" y="1268760"/>
            <a:ext cx="8072438" cy="5072062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2000">
                <a:latin typeface="Optima" pitchFamily="34" charset="0"/>
              </a:rPr>
              <a:t> </a:t>
            </a: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endParaRPr lang="en-GB" sz="2000">
              <a:latin typeface="Optima" pitchFamily="34" charset="0"/>
            </a:endParaRP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endParaRPr lang="en-GB" sz="2000" b="1">
              <a:latin typeface="Optima" pitchFamily="34" charset="0"/>
            </a:endParaRPr>
          </a:p>
          <a:p>
            <a:r>
              <a:rPr lang="fr-FR" sz="200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pitchFamily="34" charset="0"/>
            </a:endParaRP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739775" y="2022495"/>
            <a:ext cx="7858125" cy="417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 anchor="ctr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en-GB" sz="2000" dirty="0" smtClean="0">
                <a:latin typeface="Optima" pitchFamily="34" charset="0"/>
              </a:rPr>
              <a:t>Need for </a:t>
            </a:r>
            <a:r>
              <a:rPr lang="en-GB" sz="2000" b="1" dirty="0" smtClean="0">
                <a:latin typeface="Optima" pitchFamily="34" charset="0"/>
              </a:rPr>
              <a:t>irrigation network</a:t>
            </a:r>
            <a:endParaRPr lang="en-GB" sz="2000" dirty="0" smtClean="0">
              <a:latin typeface="Optima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  <a:defRPr/>
            </a:pPr>
            <a:r>
              <a:rPr lang="en-GB" sz="2000" dirty="0" smtClean="0">
                <a:latin typeface="Optima" pitchFamily="34" charset="0"/>
              </a:rPr>
              <a:t>Proximity of </a:t>
            </a:r>
            <a:r>
              <a:rPr lang="en-GB" sz="2000" b="1" dirty="0" smtClean="0">
                <a:latin typeface="Optima" pitchFamily="34" charset="0"/>
              </a:rPr>
              <a:t>storage sites</a:t>
            </a:r>
            <a:endParaRPr lang="en-GB" sz="2000" dirty="0" smtClean="0">
              <a:latin typeface="Optima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  <a:defRPr/>
            </a:pPr>
            <a:r>
              <a:rPr lang="en-GB" sz="2000" b="1" dirty="0" smtClean="0">
                <a:latin typeface="Optima" pitchFamily="34" charset="0"/>
              </a:rPr>
              <a:t>Sales and marketing</a:t>
            </a:r>
            <a:r>
              <a:rPr lang="en-GB" sz="2000" dirty="0" smtClean="0">
                <a:latin typeface="Optima" pitchFamily="34" charset="0"/>
              </a:rPr>
              <a:t> chains</a:t>
            </a:r>
            <a:endParaRPr lang="en-GB" sz="2000" dirty="0">
              <a:latin typeface="Optima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  <a:defRPr/>
            </a:pPr>
            <a:r>
              <a:rPr lang="en-GB" sz="2000" dirty="0" smtClean="0">
                <a:latin typeface="Optima" pitchFamily="34" charset="0"/>
              </a:rPr>
              <a:t>Good </a:t>
            </a:r>
            <a:r>
              <a:rPr lang="en-GB" sz="2000" b="1" dirty="0" smtClean="0">
                <a:latin typeface="Optima" pitchFamily="34" charset="0"/>
              </a:rPr>
              <a:t>accessibility</a:t>
            </a:r>
            <a:endParaRPr lang="en-GB" sz="2000" dirty="0" smtClean="0">
              <a:latin typeface="Optima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  <a:defRPr/>
            </a:pPr>
            <a:r>
              <a:rPr lang="en-GB" sz="2000" b="1" dirty="0" smtClean="0">
                <a:latin typeface="Optima" pitchFamily="34" charset="0"/>
              </a:rPr>
              <a:t>Management of the presence </a:t>
            </a:r>
          </a:p>
          <a:p>
            <a:pPr marL="342900" indent="-342900">
              <a:spcAft>
                <a:spcPts val="1200"/>
              </a:spcAft>
              <a:defRPr/>
            </a:pPr>
            <a:r>
              <a:rPr lang="en-GB" sz="2000" b="1" dirty="0" smtClean="0">
                <a:latin typeface="Optima" pitchFamily="34" charset="0"/>
              </a:rPr>
              <a:t>	of the general public</a:t>
            </a:r>
            <a:endParaRPr lang="en-GB" sz="2000" dirty="0" smtClean="0">
              <a:latin typeface="Optima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GB" sz="2000" b="1" dirty="0" smtClean="0">
              <a:latin typeface="Optima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  <a:defRPr/>
            </a:pPr>
            <a:endParaRPr lang="en-GB" sz="2000" dirty="0">
              <a:latin typeface="Optima" pitchFamily="34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419100" y="58738"/>
            <a:ext cx="8499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3000">
                <a:solidFill>
                  <a:schemeClr val="bg1"/>
                </a:solidFill>
                <a:latin typeface="TriplexSansBold" pitchFamily="2" charset="0"/>
              </a:rPr>
              <a:t>Conditions for the success of the development of market gardening and short supply chains</a:t>
            </a:r>
          </a:p>
        </p:txBody>
      </p:sp>
      <p:pic>
        <p:nvPicPr>
          <p:cNvPr id="8" name="Picture 2" descr="S:\Symalim\Exposition agriculture\Photos + documents\Photos expo-RP\jardins des allivoz-Photo anne\P1050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268760"/>
            <a:ext cx="3834426" cy="51125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9512" y="260648"/>
            <a:ext cx="846043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300" dirty="0" smtClean="0">
                <a:solidFill>
                  <a:schemeClr val="bg1"/>
                </a:solidFill>
                <a:latin typeface="TriplexSansBold" pitchFamily="2" charset="0"/>
              </a:rPr>
              <a:t>Grand </a:t>
            </a:r>
            <a:r>
              <a:rPr lang="en-GB" sz="3300" dirty="0" err="1" smtClean="0">
                <a:solidFill>
                  <a:schemeClr val="bg1"/>
                </a:solidFill>
                <a:latin typeface="TriplexSansBold" pitchFamily="2" charset="0"/>
              </a:rPr>
              <a:t>Parc</a:t>
            </a:r>
            <a:r>
              <a:rPr lang="en-GB" sz="3300" dirty="0" smtClean="0">
                <a:solidFill>
                  <a:schemeClr val="bg1"/>
                </a:solidFill>
                <a:latin typeface="TriplexSansBold" pitchFamily="2" charset="0"/>
              </a:rPr>
              <a:t>, a very special setting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042025" y="1124744"/>
            <a:ext cx="310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5,400 </a:t>
            </a: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acres ( 2 200 ha)</a:t>
            </a:r>
            <a:endParaRPr lang="en-GB" sz="2000" b="1" dirty="0" smtClean="0">
              <a:solidFill>
                <a:schemeClr val="tx2"/>
              </a:solidFill>
              <a:latin typeface="Optima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256338" y="1988840"/>
            <a:ext cx="2887662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11 riverside towns and </a:t>
            </a: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villages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Lyon, Villeurbanne,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Grand Lyon,</a:t>
            </a:r>
          </a:p>
          <a:p>
            <a:pPr algn="ctr">
              <a:spcBef>
                <a:spcPct val="50000"/>
              </a:spcBef>
            </a:pPr>
            <a:r>
              <a:rPr lang="en-GB" sz="500" dirty="0" smtClean="0"/>
              <a:t/>
            </a:r>
            <a:br>
              <a:rPr lang="en-GB" sz="500" dirty="0" smtClean="0"/>
            </a:b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2 departments of France</a:t>
            </a:r>
            <a:endParaRPr lang="en-GB" sz="2000" b="1" dirty="0">
              <a:solidFill>
                <a:schemeClr val="tx2"/>
              </a:solidFill>
              <a:latin typeface="Optima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048375" y="4509120"/>
            <a:ext cx="30956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9 miles from Lyon city centre</a:t>
            </a:r>
          </a:p>
          <a:p>
            <a:pPr algn="ctr">
              <a:spcBef>
                <a:spcPct val="50000"/>
              </a:spcBef>
            </a:pPr>
            <a:endParaRPr lang="en-GB" sz="2000" b="1" dirty="0" smtClean="0">
              <a:solidFill>
                <a:schemeClr val="tx2"/>
              </a:solidFill>
              <a:latin typeface="Opti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2</a:t>
            </a:r>
            <a:r>
              <a:rPr lang="en-GB" sz="2000" b="1" baseline="30000" dirty="0" smtClean="0">
                <a:solidFill>
                  <a:schemeClr val="tx2"/>
                </a:solidFill>
                <a:latin typeface="Optima" pitchFamily="34" charset="0"/>
              </a:rPr>
              <a:t>nd</a:t>
            </a:r>
            <a:r>
              <a:rPr lang="en-GB" sz="2000" b="1" dirty="0" smtClean="0">
                <a:solidFill>
                  <a:schemeClr val="tx2"/>
                </a:solidFill>
                <a:latin typeface="Optima" pitchFamily="34" charset="0"/>
              </a:rPr>
              <a:t> largest urban nature park</a:t>
            </a:r>
            <a:endParaRPr lang="en-GB" sz="2000" b="1" dirty="0">
              <a:solidFill>
                <a:schemeClr val="tx2"/>
              </a:solidFill>
              <a:latin typeface="Optima" pitchFamily="34" charset="0"/>
            </a:endParaRPr>
          </a:p>
        </p:txBody>
      </p:sp>
      <p:pic>
        <p:nvPicPr>
          <p:cNvPr id="1026" name="Picture 2" descr="C:\Users\VITAL\Dropbox\Expo Symalim\Livre\07 - A créditer Hubert Canet-Baloide Photos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5904655" cy="3936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099" name="Picture 3" descr="herb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4221163"/>
            <a:ext cx="8985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83568" y="0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300" dirty="0">
                <a:solidFill>
                  <a:schemeClr val="bg1"/>
                </a:solidFill>
                <a:latin typeface="TriplexSansBold" pitchFamily="2" charset="0"/>
              </a:rPr>
              <a:t>The Grand Parc at the confluence of rivers  </a:t>
            </a:r>
          </a:p>
        </p:txBody>
      </p:sp>
      <p:pic>
        <p:nvPicPr>
          <p:cNvPr id="4101" name="Imag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" y="644525"/>
            <a:ext cx="7632700" cy="615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itu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258772"/>
            <a:ext cx="3124199" cy="359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1800">
              <a:solidFill>
                <a:srgbClr val="00CC99"/>
              </a:solidFill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95536" y="332656"/>
            <a:ext cx="889248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fr-FR" sz="3300" b="0" dirty="0">
                <a:solidFill>
                  <a:schemeClr val="bg1"/>
                </a:solidFill>
                <a:latin typeface="TriplexSansBold" pitchFamily="2" charset="0"/>
              </a:rPr>
              <a:t>A park for the general public....  </a:t>
            </a:r>
            <a:endParaRPr lang="en-GB" sz="2000" b="0" dirty="0">
              <a:solidFill>
                <a:schemeClr val="bg1"/>
              </a:solidFill>
              <a:latin typeface="TriplexSansBold" pitchFamily="2" charset="0"/>
            </a:endParaRPr>
          </a:p>
        </p:txBody>
      </p:sp>
      <p:pic>
        <p:nvPicPr>
          <p:cNvPr id="6146" name="Picture 2" descr="S:\Symalim\Exposition agriculture\Photos + documents\Photos expo-RP\transmises 07.06\photos GP fond Rillieux\DSC_8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127839" cy="4824536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4283968" y="1340768"/>
            <a:ext cx="45370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accent3"/>
                </a:solidFill>
                <a:latin typeface="Optima" pitchFamily="34" charset="0"/>
              </a:rPr>
              <a:t>6.5 times the size of Central Park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43808" y="2708920"/>
            <a:ext cx="561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accent3"/>
                </a:solidFill>
                <a:latin typeface="Optima" pitchFamily="34" charset="0"/>
              </a:rPr>
              <a:t>19</a:t>
            </a:r>
            <a:r>
              <a:rPr lang="fr-FR" sz="2000" b="1" baseline="30000" dirty="0">
                <a:solidFill>
                  <a:schemeClr val="accent3"/>
                </a:solidFill>
                <a:latin typeface="Optima" pitchFamily="34" charset="0"/>
              </a:rPr>
              <a:t>th</a:t>
            </a:r>
            <a:r>
              <a:rPr lang="fr-FR" sz="2000" b="1" dirty="0">
                <a:solidFill>
                  <a:schemeClr val="accent3"/>
                </a:solidFill>
                <a:latin typeface="Optima" pitchFamily="34" charset="0"/>
              </a:rPr>
              <a:t> most popular French tourist site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1907704" y="5013176"/>
            <a:ext cx="5904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7350" indent="-387350"/>
            <a:r>
              <a:rPr dirty="0" smtClean="0"/>
              <a:t>          </a:t>
            </a:r>
            <a:r>
              <a:rPr lang="fr-FR" sz="2000" b="1" dirty="0" smtClean="0">
                <a:solidFill>
                  <a:schemeClr val="bg1"/>
                </a:solidFill>
                <a:latin typeface="Optima" pitchFamily="34" charset="0"/>
              </a:rPr>
              <a:t>Up to 50,000 people per day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39552" y="1340768"/>
            <a:ext cx="46085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accent3"/>
                </a:solidFill>
                <a:latin typeface="Optima" pitchFamily="34" charset="0"/>
              </a:rPr>
              <a:t>4 million visitors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95536" y="332656"/>
            <a:ext cx="835292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300" b="0" dirty="0">
                <a:solidFill>
                  <a:schemeClr val="bg1"/>
                </a:solidFill>
                <a:latin typeface="TriplexSansBold" pitchFamily="2" charset="0"/>
              </a:rPr>
              <a:t>4 main priorities:  Water at the heart of all </a:t>
            </a:r>
            <a:r>
              <a:rPr lang="fr-FR" sz="3300" b="0" dirty="0" smtClean="0">
                <a:solidFill>
                  <a:schemeClr val="bg1"/>
                </a:solidFill>
                <a:latin typeface="TriplexSansBold" pitchFamily="2" charset="0"/>
              </a:rPr>
              <a:t>plans</a:t>
            </a:r>
            <a:endParaRPr lang="fr-FR" sz="3300" b="0" dirty="0">
              <a:solidFill>
                <a:schemeClr val="bg1"/>
              </a:solidFill>
              <a:latin typeface="TriplexSansBold" pitchFamily="2" charset="0"/>
            </a:endParaRPr>
          </a:p>
        </p:txBody>
      </p:sp>
      <p:pic>
        <p:nvPicPr>
          <p:cNvPr id="9" name="Image 8" descr="S:\Photos Grand Parc\crue\13 decembre 2012\DSC00079.JPG"/>
          <p:cNvPicPr/>
          <p:nvPr/>
        </p:nvPicPr>
        <p:blipFill>
          <a:blip r:embed="rId2" cstate="print"/>
          <a:srcRect l="16698" r="3230" b="9690"/>
          <a:stretch>
            <a:fillRect/>
          </a:stretch>
        </p:blipFill>
        <p:spPr bwMode="auto">
          <a:xfrm>
            <a:off x="1547664" y="1124744"/>
            <a:ext cx="3096344" cy="262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S:\Photos Grand Parc\ABI ABO\7- ABI ABO Judith Hillebrant 2013\Reportage photo\Pôle nautique\Base nautique\R_MG_3497.jpg"/>
          <p:cNvPicPr/>
          <p:nvPr/>
        </p:nvPicPr>
        <p:blipFill>
          <a:blip r:embed="rId3" cstate="print"/>
          <a:srcRect l="9302" r="13953"/>
          <a:stretch>
            <a:fillRect/>
          </a:stretch>
        </p:blipFill>
        <p:spPr bwMode="auto">
          <a:xfrm>
            <a:off x="1547664" y="3751945"/>
            <a:ext cx="3096344" cy="264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S:\Photos Grand Parc\Flore\Fleurs\fleur27.jpg"/>
          <p:cNvPicPr/>
          <p:nvPr/>
        </p:nvPicPr>
        <p:blipFill>
          <a:blip r:embed="rId4" cstate="print"/>
          <a:srcRect t="16376" b="26306"/>
          <a:stretch>
            <a:fillRect/>
          </a:stretch>
        </p:blipFill>
        <p:spPr bwMode="auto">
          <a:xfrm>
            <a:off x="4644008" y="3751945"/>
            <a:ext cx="3096344" cy="262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S:\Photos Grand Parc\Iles\ile01.jpg"/>
          <p:cNvPicPr>
            <a:picLocks noChangeAspect="1" noChangeArrowheads="1"/>
          </p:cNvPicPr>
          <p:nvPr/>
        </p:nvPicPr>
        <p:blipFill>
          <a:blip r:embed="rId5" cstate="print"/>
          <a:srcRect l="7087" r="16726"/>
          <a:stretch>
            <a:fillRect/>
          </a:stretch>
        </p:blipFill>
        <p:spPr bwMode="auto">
          <a:xfrm>
            <a:off x="4644008" y="1124744"/>
            <a:ext cx="309634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2000" smtClean="0">
                <a:latin typeface="Optima" charset="0"/>
              </a:rPr>
              <a:t> </a:t>
            </a:r>
          </a:p>
          <a:p>
            <a:r>
              <a:rPr lang="en-GB" sz="2000" smtClean="0">
                <a:latin typeface="Optima" charset="0"/>
              </a:rPr>
              <a:t> </a:t>
            </a:r>
          </a:p>
          <a:p>
            <a:endParaRPr lang="en-GB" sz="2000">
              <a:latin typeface="Optima" charset="0"/>
            </a:endParaRPr>
          </a:p>
          <a:p>
            <a:r>
              <a:rPr lang="en-GB" sz="2000" smtClean="0">
                <a:latin typeface="Optima" charset="0"/>
              </a:rPr>
              <a:t> </a:t>
            </a:r>
          </a:p>
          <a:p>
            <a:endParaRPr lang="en-GB" sz="2000" b="1">
              <a:latin typeface="Optima" charset="0"/>
            </a:endParaRPr>
          </a:p>
          <a:p>
            <a:r>
              <a:rPr lang="en-GB" sz="2000" smtClean="0">
                <a:latin typeface="Optima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428625" y="188913"/>
            <a:ext cx="8499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3000" dirty="0" smtClean="0">
                <a:solidFill>
                  <a:schemeClr val="bg1"/>
                </a:solidFill>
                <a:latin typeface="TriplexSansBold" pitchFamily="2" charset="0"/>
              </a:rPr>
              <a:t>Coherence between agriculture in the park and the institutional environment </a:t>
            </a:r>
            <a:endParaRPr lang="en-GB" sz="3000" dirty="0">
              <a:solidFill>
                <a:schemeClr val="bg1"/>
              </a:solidFill>
              <a:latin typeface="TriplexSansBold" pitchFamily="2" charset="0"/>
            </a:endParaRPr>
          </a:p>
        </p:txBody>
      </p:sp>
      <p:pic>
        <p:nvPicPr>
          <p:cNvPr id="2050" name="Picture 2" descr="S:\Symalim\Exposition agriculture\Photos + documents\Photos agriculture-Laurence Daniére\GP_DSC0842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776864" cy="51741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8" name="Rectangle 14"/>
          <p:cNvSpPr>
            <a:spLocks noChangeArrowheads="1"/>
          </p:cNvSpPr>
          <p:nvPr/>
        </p:nvSpPr>
        <p:spPr bwMode="auto">
          <a:xfrm>
            <a:off x="467544" y="1484784"/>
            <a:ext cx="8072438" cy="4802187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571500" y="3379788"/>
            <a:ext cx="7858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2000" smtClean="0">
                <a:latin typeface="Optima" charset="0"/>
              </a:rPr>
              <a:t> </a:t>
            </a:r>
          </a:p>
          <a:p>
            <a:r>
              <a:rPr lang="en-GB" sz="2000" smtClean="0">
                <a:latin typeface="Optima" charset="0"/>
              </a:rPr>
              <a:t> </a:t>
            </a:r>
          </a:p>
          <a:p>
            <a:endParaRPr lang="en-GB" sz="2000">
              <a:latin typeface="Optima" charset="0"/>
            </a:endParaRPr>
          </a:p>
          <a:p>
            <a:r>
              <a:rPr lang="en-GB" sz="2000" smtClean="0">
                <a:latin typeface="Optima" charset="0"/>
              </a:rPr>
              <a:t> </a:t>
            </a:r>
          </a:p>
          <a:p>
            <a:endParaRPr lang="en-GB" sz="2000" b="1">
              <a:latin typeface="Optima" charset="0"/>
            </a:endParaRPr>
          </a:p>
          <a:p>
            <a:r>
              <a:rPr lang="en-GB" sz="2000" smtClean="0">
                <a:latin typeface="Optima" charset="0"/>
              </a:rPr>
              <a:t> </a:t>
            </a:r>
          </a:p>
          <a:p>
            <a:pPr>
              <a:buFont typeface="Zapf Dingbats" charset="2"/>
              <a:buNone/>
            </a:pPr>
            <a:endParaRPr lang="en-GB" sz="2000">
              <a:latin typeface="Optima" charset="0"/>
            </a:endParaRP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539552" y="1484784"/>
            <a:ext cx="7858125" cy="570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 anchor="ctr">
            <a:spAutoFit/>
          </a:bodyPr>
          <a:lstStyle/>
          <a:p>
            <a:pPr>
              <a:defRPr/>
            </a:pPr>
            <a:r>
              <a:rPr lang="en-GB" sz="2000" dirty="0" smtClean="0">
                <a:latin typeface="Optima" pitchFamily="34" charset="0"/>
              </a:rPr>
              <a:t> </a:t>
            </a:r>
            <a:r>
              <a:rPr lang="en-GB" sz="2000" b="1" dirty="0" smtClean="0">
                <a:latin typeface="Optima" pitchFamily="34" charset="0"/>
              </a:rPr>
              <a:t>990 acres (400 ha) of agricultural land</a:t>
            </a:r>
          </a:p>
          <a:p>
            <a:pPr>
              <a:spcBef>
                <a:spcPts val="600"/>
              </a:spcBef>
              <a:defRPr/>
            </a:pPr>
            <a:r>
              <a:rPr lang="en-GB" sz="2000" b="1" dirty="0" smtClean="0">
                <a:latin typeface="Optima" pitchFamily="34" charset="0"/>
              </a:rPr>
              <a:t>17 farmers</a:t>
            </a:r>
            <a:r>
              <a:rPr lang="en-GB" dirty="0" smtClean="0"/>
              <a:t> </a:t>
            </a:r>
          </a:p>
          <a:p>
            <a:pPr>
              <a:spcBef>
                <a:spcPts val="600"/>
              </a:spcBef>
              <a:defRPr/>
            </a:pPr>
            <a:endParaRPr lang="en-GB" sz="2000" b="1" dirty="0" smtClean="0">
              <a:latin typeface="Optima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000" b="1" dirty="0" smtClean="0">
                <a:latin typeface="Optima" pitchFamily="34" charset="0"/>
              </a:rPr>
              <a:t>250 acres (100 ha) of natural meadows</a:t>
            </a:r>
          </a:p>
          <a:p>
            <a:pPr>
              <a:spcBef>
                <a:spcPts val="600"/>
              </a:spcBef>
              <a:defRPr/>
            </a:pPr>
            <a:endParaRPr lang="en-GB" sz="2000" b="1" dirty="0" smtClean="0">
              <a:latin typeface="Optima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000" b="1" dirty="0" smtClean="0">
                <a:latin typeface="Optima" pitchFamily="34" charset="0"/>
              </a:rPr>
              <a:t>Already 50% organically farmed</a:t>
            </a:r>
          </a:p>
          <a:p>
            <a:pPr>
              <a:spcBef>
                <a:spcPts val="600"/>
              </a:spcBef>
              <a:defRPr/>
            </a:pPr>
            <a:endParaRPr lang="en-GB" sz="2000" b="1" dirty="0" smtClean="0">
              <a:latin typeface="Optima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GB" sz="2000" b="1" dirty="0" smtClean="0">
                <a:latin typeface="Optima" pitchFamily="34" charset="0"/>
              </a:rPr>
              <a:t>Between 2003 and 2013, </a:t>
            </a:r>
          </a:p>
          <a:p>
            <a:pPr>
              <a:spcBef>
                <a:spcPts val="600"/>
              </a:spcBef>
              <a:defRPr/>
            </a:pPr>
            <a:r>
              <a:rPr lang="en-GB" sz="2000" b="1" dirty="0" smtClean="0">
                <a:latin typeface="Optima" pitchFamily="34" charset="0"/>
              </a:rPr>
              <a:t>170 acres (70 ha) of large-scale </a:t>
            </a:r>
          </a:p>
          <a:p>
            <a:pPr>
              <a:spcBef>
                <a:spcPts val="600"/>
              </a:spcBef>
              <a:defRPr/>
            </a:pPr>
            <a:r>
              <a:rPr lang="en-GB" sz="2000" b="1" dirty="0" smtClean="0">
                <a:latin typeface="Optima" pitchFamily="34" charset="0"/>
              </a:rPr>
              <a:t>crops (maize, wheat) redeveloped</a:t>
            </a: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endParaRPr lang="en-GB" sz="2000" dirty="0">
              <a:latin typeface="Optima" pitchFamily="34" charset="0"/>
            </a:endParaRPr>
          </a:p>
          <a:p>
            <a:pPr>
              <a:defRPr/>
            </a:pPr>
            <a:endParaRPr lang="en-GB" sz="2000" dirty="0">
              <a:latin typeface="Optima" pitchFamily="34" charset="0"/>
            </a:endParaRPr>
          </a:p>
          <a:p>
            <a:pPr>
              <a:defRPr/>
            </a:pPr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defRPr/>
            </a:pPr>
            <a:endParaRPr lang="en-GB" sz="2000" b="1" dirty="0">
              <a:latin typeface="Optima" pitchFamily="34" charset="0"/>
            </a:endParaRPr>
          </a:p>
          <a:p>
            <a:pPr>
              <a:defRPr/>
            </a:pPr>
            <a:r>
              <a:rPr lang="en-GB" sz="2000" dirty="0" smtClean="0">
                <a:latin typeface="Optima" pitchFamily="34" charset="0"/>
              </a:rPr>
              <a:t> </a:t>
            </a:r>
          </a:p>
          <a:p>
            <a:pPr>
              <a:buFont typeface="Zapf Dingbats" charset="2"/>
              <a:buNone/>
              <a:defRPr/>
            </a:pPr>
            <a:endParaRPr lang="en-GB" sz="2000" dirty="0">
              <a:latin typeface="Optima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428625" y="419938"/>
            <a:ext cx="8499475" cy="55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3000" smtClean="0">
                <a:solidFill>
                  <a:schemeClr val="bg1"/>
                </a:solidFill>
                <a:latin typeface="TriplexSansBold" pitchFamily="2" charset="0"/>
              </a:rPr>
              <a:t>Agriculture in the Grand Parc in figures</a:t>
            </a:r>
            <a:endParaRPr lang="en-GB" sz="3000">
              <a:solidFill>
                <a:schemeClr val="bg1"/>
              </a:solidFill>
              <a:latin typeface="TriplexSansBold" pitchFamily="2" charset="0"/>
            </a:endParaRPr>
          </a:p>
        </p:txBody>
      </p:sp>
      <p:pic>
        <p:nvPicPr>
          <p:cNvPr id="9" name="Image 8" descr="S:\Symalim\Exposition agriculture\Photos + documents\Doc necesaires expo\Panneau 3- L'agriculture\PHOTOS AGRICULTURE\agri-0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17032"/>
            <a:ext cx="435011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:\Photos Grand Parc\jardin\2012\Jardin des Allivoz_AM\P1050423.JPG"/>
          <p:cNvPicPr/>
          <p:nvPr/>
        </p:nvPicPr>
        <p:blipFill>
          <a:blip r:embed="rId3" cstate="print"/>
          <a:srcRect t="29689"/>
          <a:stretch>
            <a:fillRect/>
          </a:stretch>
        </p:blipFill>
        <p:spPr bwMode="auto">
          <a:xfrm>
            <a:off x="6156176" y="1196752"/>
            <a:ext cx="2817790" cy="264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419100" y="288925"/>
            <a:ext cx="84486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sz="3000" dirty="0" err="1">
                <a:solidFill>
                  <a:schemeClr val="bg1"/>
                </a:solidFill>
                <a:latin typeface="TriplexSansBold" pitchFamily="2" charset="0"/>
              </a:rPr>
              <a:t>Current</a:t>
            </a:r>
            <a:r>
              <a:rPr lang="fr-FR" sz="3000" dirty="0">
                <a:solidFill>
                  <a:schemeClr val="bg1"/>
                </a:solidFill>
                <a:latin typeface="TriplexSansBold" pitchFamily="2" charset="0"/>
              </a:rPr>
              <a:t> situation</a:t>
            </a: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419100" y="1016000"/>
            <a:ext cx="8462963" cy="3786188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395536" y="1119228"/>
            <a:ext cx="8389937" cy="397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fr-FR" b="1" dirty="0" err="1" smtClean="0">
                <a:latin typeface="Optima" pitchFamily="34" charset="0"/>
              </a:rPr>
              <a:t>Contracts</a:t>
            </a:r>
            <a:r>
              <a:rPr lang="fr-FR" b="1" dirty="0" smtClean="0">
                <a:latin typeface="Optima" pitchFamily="34" charset="0"/>
              </a:rPr>
              <a:t> signed</a:t>
            </a:r>
            <a:r>
              <a:rPr lang="fr-FR" dirty="0" smtClean="0">
                <a:latin typeface="Optima" pitchFamily="34" charset="0"/>
              </a:rPr>
              <a:t> for 10 </a:t>
            </a:r>
            <a:r>
              <a:rPr lang="fr-FR" dirty="0" err="1" smtClean="0">
                <a:latin typeface="Optima" pitchFamily="34" charset="0"/>
              </a:rPr>
              <a:t>years</a:t>
            </a:r>
            <a:r>
              <a:rPr lang="fr-FR" dirty="0" smtClean="0">
                <a:latin typeface="Optima" pitchFamily="34" charset="0"/>
              </a:rPr>
              <a:t>:</a:t>
            </a:r>
          </a:p>
          <a:p>
            <a:endParaRPr lang="fr-FR" dirty="0" smtClean="0">
              <a:latin typeface="Optima" pitchFamily="34" charset="0"/>
            </a:endParaRPr>
          </a:p>
          <a:p>
            <a:r>
              <a:rPr lang="fr-FR" b="1" dirty="0" smtClean="0">
                <a:latin typeface="Optima" pitchFamily="34" charset="0"/>
              </a:rPr>
              <a:t>-  </a:t>
            </a:r>
            <a:r>
              <a:rPr lang="fr-FR" b="1" dirty="0" err="1" smtClean="0">
                <a:latin typeface="Optima" pitchFamily="34" charset="0"/>
              </a:rPr>
              <a:t>Agreements</a:t>
            </a:r>
            <a:r>
              <a:rPr lang="fr-FR" b="1" dirty="0" smtClean="0">
                <a:latin typeface="Optima" pitchFamily="34" charset="0"/>
              </a:rPr>
              <a:t> </a:t>
            </a:r>
            <a:r>
              <a:rPr lang="fr-FR" dirty="0" smtClean="0">
                <a:latin typeface="Optima" pitchFamily="34" charset="0"/>
              </a:rPr>
              <a:t>for the </a:t>
            </a:r>
            <a:r>
              <a:rPr lang="fr-FR" dirty="0" err="1" smtClean="0">
                <a:latin typeface="Optima" pitchFamily="34" charset="0"/>
              </a:rPr>
              <a:t>temporary</a:t>
            </a:r>
            <a:r>
              <a:rPr lang="fr-FR" dirty="0" smtClean="0">
                <a:latin typeface="Optima" pitchFamily="34" charset="0"/>
              </a:rPr>
              <a:t> occupation</a:t>
            </a:r>
          </a:p>
          <a:p>
            <a:r>
              <a:rPr lang="fr-FR" dirty="0" smtClean="0">
                <a:latin typeface="Optima" pitchFamily="34" charset="0"/>
              </a:rPr>
              <a:t>of public land</a:t>
            </a:r>
          </a:p>
          <a:p>
            <a:r>
              <a:rPr lang="fr-FR" b="1" dirty="0" smtClean="0">
                <a:latin typeface="Optima" pitchFamily="34" charset="0"/>
              </a:rPr>
              <a:t>-  Agricultural charter</a:t>
            </a:r>
          </a:p>
          <a:p>
            <a:r>
              <a:rPr lang="fr-FR" sz="1400" dirty="0" smtClean="0">
                <a:latin typeface="Optima" pitchFamily="34" charset="0"/>
              </a:rPr>
              <a:t> </a:t>
            </a:r>
          </a:p>
          <a:p>
            <a:r>
              <a:rPr lang="fr-FR" b="1" dirty="0" smtClean="0">
                <a:latin typeface="Optima" pitchFamily="34" charset="0"/>
              </a:rPr>
              <a:t>Objective:</a:t>
            </a:r>
          </a:p>
          <a:p>
            <a:r>
              <a:rPr lang="fr-FR" b="1" dirty="0" smtClean="0">
                <a:latin typeface="Optima" pitchFamily="34" charset="0"/>
              </a:rPr>
              <a:t>To continue with the same plans by developing practices that are in line with the sustainable </a:t>
            </a:r>
            <a:r>
              <a:rPr lang="fr-FR" b="1" dirty="0" err="1" smtClean="0">
                <a:latin typeface="Optima" pitchFamily="34" charset="0"/>
              </a:rPr>
              <a:t>development</a:t>
            </a:r>
            <a:r>
              <a:rPr lang="fr-FR" b="1" dirty="0" smtClean="0">
                <a:latin typeface="Optima" pitchFamily="34" charset="0"/>
              </a:rPr>
              <a:t> </a:t>
            </a:r>
          </a:p>
          <a:p>
            <a:r>
              <a:rPr lang="fr-FR" b="1" dirty="0" smtClean="0">
                <a:latin typeface="Optima" pitchFamily="34" charset="0"/>
              </a:rPr>
              <a:t>objectives for the site</a:t>
            </a:r>
            <a:r>
              <a:rPr lang="fr-FR" dirty="0" smtClean="0">
                <a:latin typeface="Optima" pitchFamily="34" charset="0"/>
              </a:rPr>
              <a:t>. </a:t>
            </a:r>
          </a:p>
          <a:p>
            <a:r>
              <a:rPr lang="fr-FR" dirty="0" smtClean="0">
                <a:latin typeface="Optima" pitchFamily="34" charset="0"/>
              </a:rPr>
              <a:t> </a:t>
            </a:r>
            <a:endParaRPr lang="en-GB" b="1" dirty="0" smtClean="0">
              <a:latin typeface="Optima" pitchFamily="34" charset="0"/>
            </a:endParaRPr>
          </a:p>
          <a:p>
            <a:r>
              <a:rPr dirty="0" smtClean="0"/>
              <a:t> </a:t>
            </a:r>
            <a:endParaRPr lang="en-GB" dirty="0" smtClean="0">
              <a:latin typeface="Optima" pitchFamily="34" charset="0"/>
            </a:endParaRPr>
          </a:p>
          <a:p>
            <a:endParaRPr lang="en-GB" sz="2000" dirty="0" smtClean="0">
              <a:latin typeface="Optima" pitchFamily="34" charset="0"/>
            </a:endParaRPr>
          </a:p>
          <a:p>
            <a:pPr>
              <a:buFont typeface="Zapf Dingbats" charset="2"/>
              <a:buNone/>
            </a:pPr>
            <a:endParaRPr lang="en-GB" sz="2000" dirty="0">
              <a:latin typeface="Optima" pitchFamily="34" charset="0"/>
            </a:endParaRPr>
          </a:p>
        </p:txBody>
      </p:sp>
      <p:pic>
        <p:nvPicPr>
          <p:cNvPr id="3081" name="Picture 225" descr="charte_agricole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04664"/>
            <a:ext cx="2357338" cy="1667009"/>
          </a:xfrm>
          <a:prstGeom prst="rect">
            <a:avLst/>
          </a:prstGeom>
          <a:noFill/>
          <a:ln w="444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Image 9" descr="S:\Symalim\Exposition agriculture\Photos + documents\Doc necesaires expo\Panneau 3- L'agriculture\agriculture_bio_2013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560268"/>
            <a:ext cx="4752528" cy="335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7FC41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428625" y="288925"/>
            <a:ext cx="85677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6" rIns="91391" bIns="45696" anchor="ctr">
            <a:spAutoFit/>
          </a:bodyPr>
          <a:lstStyle/>
          <a:p>
            <a:r>
              <a:rPr lang="en-GB" sz="3000" smtClean="0">
                <a:solidFill>
                  <a:schemeClr val="bg1"/>
                </a:solidFill>
                <a:latin typeface="TriplexSansBold" pitchFamily="2" charset="0"/>
              </a:rPr>
              <a:t>What type of agriculture do we want?</a:t>
            </a:r>
            <a:endParaRPr lang="en-GB" sz="3000">
              <a:solidFill>
                <a:schemeClr val="bg1"/>
              </a:solidFill>
              <a:latin typeface="TriplexSansBold" pitchFamily="2" charset="0"/>
            </a:endParaRPr>
          </a:p>
        </p:txBody>
      </p:sp>
      <p:sp>
        <p:nvSpPr>
          <p:cNvPr id="5125" name="Rectangle 14"/>
          <p:cNvSpPr>
            <a:spLocks noChangeArrowheads="1"/>
          </p:cNvSpPr>
          <p:nvPr/>
        </p:nvSpPr>
        <p:spPr bwMode="auto">
          <a:xfrm>
            <a:off x="411163" y="1071563"/>
            <a:ext cx="8337301" cy="5286375"/>
          </a:xfrm>
          <a:prstGeom prst="rect">
            <a:avLst/>
          </a:prstGeom>
          <a:solidFill>
            <a:srgbClr val="D9EAC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500063" y="1248804"/>
            <a:ext cx="8248401" cy="458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1" tIns="45696" rIns="91391" bIns="45696" anchor="ctr">
            <a:spAutoFit/>
          </a:bodyPr>
          <a:lstStyle/>
          <a:p>
            <a:endParaRPr lang="en-GB" sz="2000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To be an </a:t>
            </a:r>
            <a:r>
              <a:rPr lang="en-GB" sz="2000" b="1" dirty="0" smtClean="0">
                <a:latin typeface="Optima" pitchFamily="34" charset="0"/>
              </a:rPr>
              <a:t>area of experimentation </a:t>
            </a:r>
            <a:r>
              <a:rPr lang="en-GB" sz="2000" dirty="0" smtClean="0">
                <a:latin typeface="Optima" pitchFamily="34" charset="0"/>
              </a:rPr>
              <a:t>and a showcase for </a:t>
            </a:r>
            <a:r>
              <a:rPr lang="en-GB" sz="2000" b="1" dirty="0" smtClean="0">
                <a:latin typeface="Optima" pitchFamily="34" charset="0"/>
              </a:rPr>
              <a:t>innovative practices </a:t>
            </a:r>
            <a:r>
              <a:rPr lang="en-GB" sz="2000" dirty="0" smtClean="0">
                <a:latin typeface="Optima" pitchFamily="34" charset="0"/>
              </a:rPr>
              <a:t>on a regional scale in the following </a:t>
            </a:r>
            <a:r>
              <a:rPr lang="en-GB" sz="2000" b="1" dirty="0" smtClean="0">
                <a:latin typeface="Optima" pitchFamily="34" charset="0"/>
              </a:rPr>
              <a:t>areas for development:</a:t>
            </a:r>
          </a:p>
          <a:p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400" b="1" dirty="0" smtClean="0">
                <a:latin typeface="Optima" pitchFamily="34" charset="0"/>
              </a:rPr>
              <a:t>Organic agriculture</a:t>
            </a:r>
            <a:r>
              <a:rPr lang="en-GB" sz="2400" dirty="0" smtClean="0"/>
              <a:t> </a:t>
            </a:r>
            <a:r>
              <a:rPr lang="en-GB" dirty="0" smtClean="0">
                <a:latin typeface="Optima" pitchFamily="34" charset="0"/>
              </a:rPr>
              <a:t>(pointing out the benefits to visitors)</a:t>
            </a:r>
            <a:endParaRPr lang="en-GB" dirty="0">
              <a:latin typeface="Optima" pitchFamily="34" charset="0"/>
            </a:endParaRPr>
          </a:p>
          <a:p>
            <a:endParaRPr lang="en-GB" sz="2000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400" b="1" dirty="0" smtClean="0">
                <a:latin typeface="Optima" pitchFamily="34" charset="0"/>
              </a:rPr>
              <a:t>Pasture management</a:t>
            </a:r>
            <a:endParaRPr lang="en-GB" sz="2400" dirty="0" smtClean="0">
              <a:latin typeface="Optima" pitchFamily="34" charset="0"/>
            </a:endParaRPr>
          </a:p>
          <a:p>
            <a:endParaRPr lang="en-GB" sz="2000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400" b="1" dirty="0" smtClean="0">
                <a:latin typeface="Optima" pitchFamily="34" charset="0"/>
              </a:rPr>
              <a:t>Short supply chains </a:t>
            </a:r>
            <a:r>
              <a:rPr lang="en-GB" dirty="0" smtClean="0">
                <a:latin typeface="Optima" pitchFamily="34" charset="0"/>
              </a:rPr>
              <a:t>(setting up chains/technical and economic feasibility)</a:t>
            </a:r>
            <a:endParaRPr lang="en-GB" dirty="0">
              <a:latin typeface="Optima" pitchFamily="34" charset="0"/>
            </a:endParaRPr>
          </a:p>
          <a:p>
            <a:endParaRPr lang="en-GB" sz="2000" dirty="0">
              <a:latin typeface="Optima" pitchFamily="34" charset="0"/>
            </a:endParaRPr>
          </a:p>
          <a:p>
            <a:r>
              <a:rPr lang="en-GB" sz="2000" dirty="0" smtClean="0">
                <a:latin typeface="Optima" pitchFamily="34" charset="0"/>
              </a:rPr>
              <a:t>- </a:t>
            </a:r>
            <a:r>
              <a:rPr lang="en-GB" sz="2400" b="1" dirty="0" smtClean="0">
                <a:latin typeface="Optima" pitchFamily="34" charset="0"/>
              </a:rPr>
              <a:t>Market gardening</a:t>
            </a:r>
          </a:p>
          <a:p>
            <a:endParaRPr lang="en-GB" sz="2000" dirty="0">
              <a:latin typeface="Optima" pitchFamily="34" charset="0"/>
            </a:endParaRPr>
          </a:p>
          <a:p>
            <a:pPr>
              <a:buFont typeface="Zapf Dingbats" charset="2"/>
              <a:buNone/>
            </a:pPr>
            <a:endParaRPr lang="en-GB" sz="2000" dirty="0">
              <a:latin typeface="Opti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16850</TotalTime>
  <Words>364</Words>
  <Application>Microsoft Office PowerPoint</Application>
  <PresentationFormat>Affichage à l'écran (4:3)</PresentationFormat>
  <Paragraphs>207</Paragraphs>
  <Slides>16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</vt:vector>
  </TitlesOfParts>
  <Company>SEGAPAL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BARRET</dc:creator>
  <cp:lastModifiedBy>VITAL</cp:lastModifiedBy>
  <cp:revision>534</cp:revision>
  <cp:lastPrinted>2012-06-05T16:19:54Z</cp:lastPrinted>
  <dcterms:created xsi:type="dcterms:W3CDTF">2014-05-28T13:30:11Z</dcterms:created>
  <dcterms:modified xsi:type="dcterms:W3CDTF">2014-06-04T12:18:52Z</dcterms:modified>
</cp:coreProperties>
</file>